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0"/>
  </p:notesMasterIdLst>
  <p:handoutMasterIdLst>
    <p:handoutMasterId r:id="rId21"/>
  </p:handoutMasterIdLst>
  <p:sldIdLst>
    <p:sldId id="293" r:id="rId2"/>
    <p:sldId id="399" r:id="rId3"/>
    <p:sldId id="407" r:id="rId4"/>
    <p:sldId id="414" r:id="rId5"/>
    <p:sldId id="400" r:id="rId6"/>
    <p:sldId id="401" r:id="rId7"/>
    <p:sldId id="402" r:id="rId8"/>
    <p:sldId id="404" r:id="rId9"/>
    <p:sldId id="403" r:id="rId10"/>
    <p:sldId id="405" r:id="rId11"/>
    <p:sldId id="406" r:id="rId12"/>
    <p:sldId id="408" r:id="rId13"/>
    <p:sldId id="412" r:id="rId14"/>
    <p:sldId id="409" r:id="rId15"/>
    <p:sldId id="411" r:id="rId16"/>
    <p:sldId id="413" r:id="rId17"/>
    <p:sldId id="410" r:id="rId18"/>
    <p:sldId id="395" r:id="rId19"/>
  </p:sldIdLst>
  <p:sldSz cx="9144000" cy="6858000" type="screen4x3"/>
  <p:notesSz cx="6797675" cy="9926638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D74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33" autoAdjust="0"/>
    <p:restoredTop sz="79424" autoAdjust="0"/>
  </p:normalViewPr>
  <p:slideViewPr>
    <p:cSldViewPr>
      <p:cViewPr>
        <p:scale>
          <a:sx n="60" d="100"/>
          <a:sy n="60" d="100"/>
        </p:scale>
        <p:origin x="-2112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14"/>
    </p:cViewPr>
  </p:sorterViewPr>
  <p:notesViewPr>
    <p:cSldViewPr>
      <p:cViewPr varScale="1">
        <p:scale>
          <a:sx n="73" d="100"/>
          <a:sy n="73" d="100"/>
        </p:scale>
        <p:origin x="-2214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defTabSz="955654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algn="r" defTabSz="955654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defTabSz="955654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algn="r" defTabSz="955654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03A3DB2-802C-4666-90E4-EFDD4BA4D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33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defTabSz="955654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algn="r" defTabSz="955654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defTabSz="955654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algn="r" defTabSz="955654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AB028E7-3595-4D8A-8177-A95FA4CB3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00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07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s-ES" altLang="et-EE" sz="17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t-EE" altLang="et-EE" dirty="0" smtClean="0"/>
              <a:t>2016.a – maakondlikud infopäevad võiks olla koordinaatorite korraldada.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261386-1A71-4231-8F55-9D4609A277F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t-EE" altLang="et-EE" smtClean="0"/>
              <a:t>Kirjeid rohkem, sest , sest osad teatud põhjustel loobusid)</a:t>
            </a:r>
          </a:p>
          <a:p>
            <a:r>
              <a:rPr lang="et-EE" altLang="et-EE" smtClean="0"/>
              <a:t>Andmebaas võimaldab osalejaid kergelt selekteerida näiteks maakonna, valla või tegevuse põhiselt.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EA250-E1C7-4D38-9B10-7B3EFA7CC3B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t-EE" altLang="et-EE" smtClean="0"/>
              <a:t>Kirjeid rohkem, sest , sest osad teatud põhjustel loobusid)</a:t>
            </a:r>
          </a:p>
          <a:p>
            <a:r>
              <a:rPr lang="et-EE" altLang="et-EE" smtClean="0"/>
              <a:t>Andmebaas võimaldab osalejaid kergelt selekteerida näiteks maakonna, valla või tegevuse põhiselt.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EA250-E1C7-4D38-9B10-7B3EFA7CC3B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t-EE" altLang="et-EE" smtClean="0"/>
              <a:t>siis on osalejatel lihtsam kaardirakenduse kaudu enda jaoks põnevaid marsruute koostada. </a:t>
            </a:r>
          </a:p>
          <a:p>
            <a:r>
              <a:rPr lang="et-EE" altLang="et-EE" smtClean="0"/>
              <a:t>Kui ei ettevõtja ei oska, siis aitame </a:t>
            </a:r>
          </a:p>
          <a:p>
            <a:r>
              <a:rPr lang="et-EE" altLang="et-EE" smtClean="0"/>
              <a:t>See vähendab ka eksimise riski, et koordinaatidega satud talu valesse kohta, sest see annab teile endile võimlause oma talu kaardile paigutada ning meie leiame selle lihtsalt talu nime järgi.</a:t>
            </a:r>
          </a:p>
          <a:p>
            <a:r>
              <a:rPr lang="et-EE" altLang="et-EE" smtClean="0"/>
              <a:t>Loomulikult see ei pruugi kõigile sobida.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FF1B83-D1D0-4B83-8F90-653AA5DC03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t-EE" altLang="et-EE" smtClean="0"/>
              <a:t>Eelmise aasta kaart on ka praegu saadaval ja olemas.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DCE919-4A75-489A-94A2-6DF20AE957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t-EE" smtClean="0"/>
              <a:t>Kaitseriietust mitte – pigem iga talu ise ja saab selle eest kasvõi raha küsida, Konju talu näide.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F7C11F-318C-4DFB-8371-E0ACA9FF205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t-EE" altLang="et-EE" smtClean="0"/>
              <a:t>kust iga osalev talu võib endale vajadusel sealt midagi teatud perioodil tellida, sh müümise jaoks.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C2ED71-2845-4151-81BB-0F51FC7BFC4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mik_logo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092825"/>
            <a:ext cx="108108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mmik_logo_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68313" y="836613"/>
            <a:ext cx="8207375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5857875"/>
            <a:ext cx="881063" cy="8810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5786438"/>
            <a:ext cx="755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5857875"/>
            <a:ext cx="881063" cy="8810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5786438"/>
            <a:ext cx="755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2CAA7-AE93-445F-BE6F-1604EB24087D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text styles</a:t>
            </a:r>
          </a:p>
          <a:p>
            <a:pPr lvl="1"/>
            <a:r>
              <a:rPr lang="et-EE" altLang="et-EE" smtClean="0"/>
              <a:t>Second level</a:t>
            </a:r>
          </a:p>
          <a:p>
            <a:pPr lvl="2"/>
            <a:r>
              <a:rPr lang="et-EE" altLang="et-EE" smtClean="0"/>
              <a:t>Third level</a:t>
            </a:r>
          </a:p>
          <a:p>
            <a:pPr lvl="3"/>
            <a:r>
              <a:rPr lang="et-EE" altLang="et-EE" smtClean="0"/>
              <a:t>Fourth level</a:t>
            </a:r>
          </a:p>
          <a:p>
            <a:pPr lvl="4"/>
            <a:r>
              <a:rPr lang="et-EE" altLang="et-EE" smtClean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0313" y="6215063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7B5146A-D798-404C-85D3-1A88A63BE56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ainfo.e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oogle.com/maps/d/u/0/viewer?mid=zTzFqY6uNoOY.kgGYQxUIj61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755650" y="39689"/>
            <a:ext cx="80645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et-EE" sz="2000" b="1" dirty="0">
              <a:ea typeface="宋体" charset="-122"/>
              <a:cs typeface="+mn-cs"/>
            </a:endParaRPr>
          </a:p>
          <a:p>
            <a:pPr algn="ctr" eaLnBrk="0" hangingPunct="0">
              <a:defRPr/>
            </a:pPr>
            <a:endParaRPr lang="et-EE" sz="2000" b="1" dirty="0">
              <a:ea typeface="宋体" charset="-122"/>
              <a:cs typeface="+mn-cs"/>
            </a:endParaRPr>
          </a:p>
          <a:p>
            <a:pPr algn="ctr">
              <a:defRPr/>
            </a:pPr>
            <a:r>
              <a:rPr lang="et-EE" sz="5000" b="1" dirty="0">
                <a:solidFill>
                  <a:srgbClr val="FF6600"/>
                </a:solidFill>
              </a:rPr>
              <a:t>VAADATES </a:t>
            </a:r>
            <a:r>
              <a:rPr lang="et-EE" sz="5000" b="1" dirty="0" smtClean="0">
                <a:solidFill>
                  <a:srgbClr val="FF6600"/>
                </a:solidFill>
              </a:rPr>
              <a:t>TAGASI …</a:t>
            </a:r>
            <a:br>
              <a:rPr lang="et-EE" sz="5000" b="1" dirty="0" smtClean="0">
                <a:solidFill>
                  <a:srgbClr val="FF6600"/>
                </a:solidFill>
              </a:rPr>
            </a:br>
            <a:r>
              <a:rPr lang="et-EE" sz="5000" b="1" dirty="0" smtClean="0">
                <a:solidFill>
                  <a:srgbClr val="FF6600"/>
                </a:solidFill>
              </a:rPr>
              <a:t>… et liikuda EDASI!</a:t>
            </a:r>
          </a:p>
          <a:p>
            <a:pPr algn="ctr">
              <a:defRPr/>
            </a:pPr>
            <a:endParaRPr lang="et-EE" sz="3000" b="1" dirty="0">
              <a:solidFill>
                <a:srgbClr val="FF6600"/>
              </a:solidFill>
            </a:endParaRPr>
          </a:p>
          <a:p>
            <a:pPr algn="ctr">
              <a:defRPr/>
            </a:pPr>
            <a:r>
              <a:rPr lang="et-EE" sz="3200" dirty="0">
                <a:solidFill>
                  <a:srgbClr val="FF6600"/>
                </a:solidFill>
              </a:rPr>
              <a:t>Esimene üleriigiline </a:t>
            </a:r>
            <a:br>
              <a:rPr lang="et-EE" sz="3200" dirty="0">
                <a:solidFill>
                  <a:srgbClr val="FF6600"/>
                </a:solidFill>
              </a:rPr>
            </a:br>
            <a:r>
              <a:rPr lang="et-EE" sz="3200" dirty="0">
                <a:solidFill>
                  <a:srgbClr val="FF6600"/>
                </a:solidFill>
              </a:rPr>
              <a:t>avatud talude päev, </a:t>
            </a:r>
            <a:br>
              <a:rPr lang="et-EE" sz="3200" dirty="0">
                <a:solidFill>
                  <a:srgbClr val="FF6600"/>
                </a:solidFill>
              </a:rPr>
            </a:br>
            <a:r>
              <a:rPr lang="et-EE" sz="3200" dirty="0">
                <a:solidFill>
                  <a:srgbClr val="FF6600"/>
                </a:solidFill>
              </a:rPr>
              <a:t>19. juulil 2015</a:t>
            </a:r>
          </a:p>
          <a:p>
            <a:pPr algn="ctr">
              <a:defRPr/>
            </a:pPr>
            <a:endParaRPr lang="en-GB" sz="4400" dirty="0">
              <a:solidFill>
                <a:srgbClr val="FF66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331913" y="4089400"/>
            <a:ext cx="73072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t-EE" altLang="et-EE" sz="2400" b="1"/>
              <a:t>Krista Kõiv ja Reve Lambur</a:t>
            </a:r>
          </a:p>
          <a:p>
            <a:pPr algn="r"/>
            <a:r>
              <a:rPr lang="et-EE" altLang="et-EE" sz="2400" b="1"/>
              <a:t>Maaeluvõrgustik Maamajanduse Infokeskus</a:t>
            </a:r>
          </a:p>
          <a:p>
            <a:pPr algn="r"/>
            <a:r>
              <a:rPr lang="et-EE" altLang="et-EE" sz="2400" b="1"/>
              <a:t>04.12.2015 Puise Nina talus Läänemaal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t-EE" sz="2800" b="1" dirty="0" smtClean="0">
                <a:solidFill>
                  <a:srgbClr val="FF6600"/>
                </a:solidFill>
              </a:rPr>
              <a:t>Õhupallid</a:t>
            </a:r>
            <a:endParaRPr lang="en-GB" sz="3200" b="1" dirty="0" smtClean="0">
              <a:solidFill>
                <a:srgbClr val="B44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341438"/>
            <a:ext cx="8353425" cy="4465637"/>
          </a:xfrm>
        </p:spPr>
        <p:txBody>
          <a:bodyPr/>
          <a:lstStyle/>
          <a:p>
            <a:pPr>
              <a:defRPr/>
            </a:pPr>
            <a:r>
              <a:rPr lang="et-EE" altLang="et-EE" sz="2800" dirty="0" smtClean="0"/>
              <a:t>Igale talule 20 õhupalli</a:t>
            </a:r>
            <a:endParaRPr lang="et-EE" altLang="et-EE" sz="2400" dirty="0"/>
          </a:p>
          <a:p>
            <a:pPr marL="0" indent="0">
              <a:buFontTx/>
              <a:buNone/>
              <a:defRPr/>
            </a:pPr>
            <a:r>
              <a:rPr lang="et-EE" altLang="et-EE" sz="2400" b="1" dirty="0" smtClean="0"/>
              <a:t/>
            </a:r>
            <a:br>
              <a:rPr lang="et-EE" altLang="et-EE" sz="2400" b="1" dirty="0" smtClean="0"/>
            </a:br>
            <a:endParaRPr lang="et-EE" altLang="et-EE" sz="2400" b="1" dirty="0" smtClean="0"/>
          </a:p>
          <a:p>
            <a:pPr marL="0" indent="0">
              <a:buFontTx/>
              <a:buNone/>
              <a:defRPr/>
            </a:pPr>
            <a:r>
              <a:rPr lang="et-EE" altLang="et-EE" sz="2400" b="1" dirty="0" smtClean="0"/>
              <a:t>2016.a:</a:t>
            </a:r>
            <a:r>
              <a:rPr lang="et-EE" altLang="et-EE" sz="2400" dirty="0" smtClean="0"/>
              <a:t>  </a:t>
            </a:r>
            <a:br>
              <a:rPr lang="et-EE" altLang="et-EE" sz="2400" dirty="0" smtClean="0"/>
            </a:br>
            <a:r>
              <a:rPr lang="et-EE" altLang="et-EE" sz="2400" dirty="0" smtClean="0"/>
              <a:t>Õ</a:t>
            </a:r>
            <a:r>
              <a:rPr lang="et-EE" altLang="et-EE" sz="2400" dirty="0" smtClean="0">
                <a:sym typeface="Wingdings" panose="05000000000000000000" pitchFamily="2" charset="2"/>
              </a:rPr>
              <a:t>hupallid võiks jääda!</a:t>
            </a:r>
            <a:endParaRPr lang="et-EE" altLang="et-EE" sz="2800" dirty="0" smtClean="0"/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295525"/>
            <a:ext cx="45624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t-EE" sz="2800" b="1" dirty="0" smtClean="0">
                <a:solidFill>
                  <a:srgbClr val="FF6600"/>
                </a:solidFill>
              </a:rPr>
              <a:t>Atribuutika: mõtteid 2016.a jaoks</a:t>
            </a:r>
            <a:endParaRPr lang="en-GB" sz="3200" b="1" dirty="0" smtClean="0">
              <a:solidFill>
                <a:srgbClr val="B44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341438"/>
            <a:ext cx="8353425" cy="4465637"/>
          </a:xfrm>
        </p:spPr>
        <p:txBody>
          <a:bodyPr/>
          <a:lstStyle/>
          <a:p>
            <a:pPr>
              <a:defRPr/>
            </a:pPr>
            <a:endParaRPr lang="et-EE" altLang="et-EE" sz="2800" dirty="0" smtClean="0"/>
          </a:p>
          <a:p>
            <a:pPr>
              <a:defRPr/>
            </a:pPr>
            <a:r>
              <a:rPr lang="et-EE" altLang="et-EE" sz="2800" dirty="0" smtClean="0"/>
              <a:t>Lasta kujundada T-särgid, põlled, nokamütsid, kaelarätid, tassid, võtmehoidjad … </a:t>
            </a:r>
          </a:p>
          <a:p>
            <a:pPr>
              <a:defRPr/>
            </a:pPr>
            <a:r>
              <a:rPr lang="et-EE" altLang="et-EE" sz="2800" dirty="0" smtClean="0"/>
              <a:t>Tellimiskeskkond, mis avatud teatud perioodil</a:t>
            </a:r>
            <a:endParaRPr lang="et-EE" altLang="et-EE" sz="2400" dirty="0"/>
          </a:p>
          <a:p>
            <a:pPr marL="0" indent="0">
              <a:buFontTx/>
              <a:buNone/>
              <a:defRPr/>
            </a:pPr>
            <a:endParaRPr lang="et-EE" altLang="et-E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t-EE" sz="2800" b="1" dirty="0" smtClean="0">
                <a:solidFill>
                  <a:srgbClr val="FF6600"/>
                </a:solidFill>
              </a:rPr>
              <a:t>Maaeluvõrgustiku tegevused – tagasiside kogumine</a:t>
            </a:r>
            <a:endParaRPr lang="en-GB" sz="3200" b="1" dirty="0" smtClean="0">
              <a:solidFill>
                <a:srgbClr val="B44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341438"/>
            <a:ext cx="8353425" cy="446563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t-EE" altLang="et-EE" sz="2800" dirty="0" smtClean="0"/>
              <a:t>Tagaside leitav andmebaasist, kokku 111 talu kohta, sh: </a:t>
            </a:r>
          </a:p>
          <a:p>
            <a:pPr>
              <a:defRPr/>
            </a:pPr>
            <a:r>
              <a:rPr lang="et-EE" altLang="et-EE" sz="2400" dirty="0" smtClean="0"/>
              <a:t>üle-riigilises ajalehes - 11 talu</a:t>
            </a:r>
          </a:p>
          <a:p>
            <a:pPr>
              <a:defRPr/>
            </a:pPr>
            <a:r>
              <a:rPr lang="et-EE" altLang="et-EE" sz="2400" dirty="0" smtClean="0"/>
              <a:t>kohalikud ajalehes - 44 talu</a:t>
            </a:r>
          </a:p>
          <a:p>
            <a:pPr>
              <a:defRPr/>
            </a:pPr>
            <a:r>
              <a:rPr lang="et-EE" altLang="et-EE" sz="2400" dirty="0" smtClean="0"/>
              <a:t>e-postiga saatis tagasiside - 30 talu</a:t>
            </a:r>
          </a:p>
          <a:p>
            <a:pPr>
              <a:defRPr/>
            </a:pPr>
            <a:r>
              <a:rPr lang="et-EE" altLang="et-EE" sz="2400" dirty="0" smtClean="0"/>
              <a:t>FB-s tagasiside (nii talud kui ka külastajad) - 57 talu</a:t>
            </a:r>
          </a:p>
          <a:p>
            <a:pPr>
              <a:defRPr/>
            </a:pPr>
            <a:r>
              <a:rPr lang="et-EE" altLang="et-EE" sz="2400" dirty="0" err="1" smtClean="0"/>
              <a:t>blogis</a:t>
            </a:r>
            <a:r>
              <a:rPr lang="et-EE" altLang="et-EE" sz="2400" dirty="0" smtClean="0"/>
              <a:t> – 1 talu</a:t>
            </a:r>
          </a:p>
          <a:p>
            <a:pPr>
              <a:defRPr/>
            </a:pPr>
            <a:r>
              <a:rPr lang="et-EE" altLang="et-EE" sz="2400" dirty="0" smtClean="0"/>
              <a:t>koordinaatorilt - 9 talu</a:t>
            </a:r>
          </a:p>
          <a:p>
            <a:pPr>
              <a:defRPr/>
            </a:pPr>
            <a:r>
              <a:rPr lang="et-EE" altLang="et-EE" sz="2400" dirty="0" smtClean="0"/>
              <a:t>raadiost – 1 talu (Kihnu </a:t>
            </a:r>
            <a:r>
              <a:rPr lang="et-EE" altLang="et-EE" sz="2400" dirty="0" err="1" smtClean="0"/>
              <a:t>Küek</a:t>
            </a:r>
            <a:r>
              <a:rPr lang="et-EE" altLang="et-EE" sz="2400" dirty="0" smtClean="0"/>
              <a:t> Kihnu uudistes)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t-EE" sz="2800" b="1" dirty="0" smtClean="0">
                <a:solidFill>
                  <a:srgbClr val="FF6600"/>
                </a:solidFill>
              </a:rPr>
              <a:t>Tagasiside näiteid (1):</a:t>
            </a:r>
            <a:endParaRPr lang="en-GB" sz="3200" b="1" dirty="0" smtClean="0">
              <a:solidFill>
                <a:srgbClr val="B44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268760"/>
            <a:ext cx="8569449" cy="4465637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et-EE" altLang="et-EE" sz="2800" dirty="0" smtClean="0"/>
              <a:t>Virumaa teataja: “</a:t>
            </a:r>
            <a:r>
              <a:rPr lang="et-EE" altLang="et-EE" sz="2800" b="1" dirty="0" smtClean="0"/>
              <a:t>Me </a:t>
            </a:r>
            <a:r>
              <a:rPr lang="et-EE" altLang="et-EE" sz="2800" b="1" dirty="0"/>
              <a:t>ei arvanud, et huvi nii suur on, see oli uskumatu</a:t>
            </a:r>
            <a:r>
              <a:rPr lang="et-EE" altLang="et-EE" sz="2800" dirty="0"/>
              <a:t>,” rääkis Kuusiku loodustalu perenaine Sirje Kuusik, kelle sõnul pole talus ühe päeva jooksul kunagi nii palju rahvast olnud kui </a:t>
            </a:r>
            <a:r>
              <a:rPr lang="et-EE" altLang="et-EE" sz="2800" dirty="0" smtClean="0"/>
              <a:t>pühapäeval</a:t>
            </a:r>
          </a:p>
          <a:p>
            <a:pPr>
              <a:buNone/>
              <a:defRPr/>
            </a:pPr>
            <a:endParaRPr lang="et-EE" altLang="et-EE" sz="2000" dirty="0" smtClean="0"/>
          </a:p>
          <a:p>
            <a:pPr>
              <a:buFontTx/>
              <a:buChar char="-"/>
              <a:defRPr/>
            </a:pPr>
            <a:r>
              <a:rPr lang="et-EE" altLang="et-EE" sz="2800" dirty="0" smtClean="0"/>
              <a:t>Külastaja FB-s: „ … Oli </a:t>
            </a:r>
            <a:r>
              <a:rPr lang="et-EE" altLang="et-EE" sz="2800" dirty="0"/>
              <a:t>suurepärane päev ja kindlasti vajab tulevikus kordamist, sest </a:t>
            </a:r>
            <a:r>
              <a:rPr lang="et-EE" altLang="et-EE" sz="2800" b="1" dirty="0"/>
              <a:t>kasvavad ikka ja jälle uued lapsed, kelle jaoks oluline teada, et </a:t>
            </a:r>
            <a:r>
              <a:rPr lang="et-EE" altLang="et-EE" sz="2800" dirty="0"/>
              <a:t>"lehm lüpsab suust ja kana muneb nokast" </a:t>
            </a:r>
          </a:p>
          <a:p>
            <a:pPr marL="0" indent="0">
              <a:buFontTx/>
              <a:buNone/>
              <a:defRPr/>
            </a:pPr>
            <a:endParaRPr lang="et-EE" altLang="et-EE" sz="2800" dirty="0"/>
          </a:p>
          <a:p>
            <a:pPr marL="0" indent="0">
              <a:buFontTx/>
              <a:buNone/>
              <a:defRPr/>
            </a:pPr>
            <a:endParaRPr lang="et-EE" altLang="et-E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t-EE" sz="2800" b="1" dirty="0">
                <a:solidFill>
                  <a:srgbClr val="FF6600"/>
                </a:solidFill>
              </a:rPr>
              <a:t>Tagasiside näiteid </a:t>
            </a:r>
            <a:r>
              <a:rPr lang="et-EE" sz="2800" b="1" dirty="0" smtClean="0">
                <a:solidFill>
                  <a:srgbClr val="FF6600"/>
                </a:solidFill>
              </a:rPr>
              <a:t>(2):</a:t>
            </a:r>
            <a:endParaRPr lang="en-GB" sz="3200" b="1" dirty="0" smtClean="0">
              <a:solidFill>
                <a:srgbClr val="B44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341438"/>
            <a:ext cx="8353425" cy="44656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t-EE" altLang="et-EE" sz="2800" smtClean="0"/>
              <a:t>Külastaja FBs: “…. Oli suurepärane päev! Talude pererahvas oli nii sõbralik. Tore oli märgata, et ka külastajad olid üksteise vastu lahked ja heatahtlikud. Väga tänuväärt ettevõtmine! </a:t>
            </a:r>
            <a:r>
              <a:rPr lang="et-EE" altLang="et-EE" sz="2800" b="1" smtClean="0"/>
              <a:t>Väga vahva, et saime külastada ruume ja paiku, mis igapäevaselt külalistele avatud ei olegi. </a:t>
            </a:r>
            <a:r>
              <a:rPr lang="et-EE" altLang="et-EE" sz="2800" smtClean="0"/>
              <a:t>Lastele väga-väga meeldis. Taludele ütleme suur aitäh ning soovime nendele jõudu, et kohtuksime peagi jälle!“</a:t>
            </a:r>
          </a:p>
          <a:p>
            <a:pPr marL="0" indent="0">
              <a:buFontTx/>
              <a:buNone/>
            </a:pPr>
            <a:endParaRPr lang="et-EE" altLang="et-EE" sz="2800" smtClean="0"/>
          </a:p>
          <a:p>
            <a:pPr marL="0" indent="0">
              <a:buFontTx/>
              <a:buNone/>
            </a:pPr>
            <a:endParaRPr lang="et-EE" altLang="et-EE" sz="2800" smtClean="0"/>
          </a:p>
          <a:p>
            <a:pPr marL="0" indent="0">
              <a:buFontTx/>
              <a:buNone/>
            </a:pPr>
            <a:endParaRPr lang="et-EE" altLang="et-EE" sz="2800" smtClean="0"/>
          </a:p>
          <a:p>
            <a:pPr marL="0" indent="0">
              <a:buFontTx/>
              <a:buNone/>
            </a:pPr>
            <a:endParaRPr lang="et-EE" altLang="et-EE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14288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et-EE" sz="2800" b="1" dirty="0">
                <a:solidFill>
                  <a:srgbClr val="FF6600"/>
                </a:solidFill>
              </a:rPr>
              <a:t>Tagasiside näiteid </a:t>
            </a:r>
            <a:r>
              <a:rPr lang="et-EE" sz="2800" b="1" dirty="0" smtClean="0">
                <a:solidFill>
                  <a:srgbClr val="FF6600"/>
                </a:solidFill>
              </a:rPr>
              <a:t>(3):</a:t>
            </a:r>
            <a:endParaRPr lang="en-GB" sz="3200" b="1" dirty="0" smtClean="0">
              <a:solidFill>
                <a:srgbClr val="B44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908050"/>
            <a:ext cx="8353425" cy="44656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t-EE" altLang="et-EE" sz="2400" smtClean="0"/>
              <a:t>Küüniniidu talu: „</a:t>
            </a:r>
            <a:r>
              <a:rPr lang="et-EE" altLang="et-EE" sz="2400" b="1" smtClean="0"/>
              <a:t>Nii pöörast päeva (heas mõttes) ei olegi varem kogenud.</a:t>
            </a:r>
            <a:r>
              <a:rPr lang="et-EE" altLang="et-EE" sz="2400" smtClean="0"/>
              <a:t> Päev möödus kui üks maratoni jooks. Trall sai alguse 9.40 ja viimased külalised lahkusid peale 18.“</a:t>
            </a:r>
          </a:p>
          <a:p>
            <a:pPr marL="0" indent="0">
              <a:buFontTx/>
              <a:buNone/>
            </a:pPr>
            <a:endParaRPr lang="et-EE" altLang="et-EE" sz="2800" smtClean="0"/>
          </a:p>
          <a:p>
            <a:pPr marL="0" indent="0">
              <a:buFontTx/>
              <a:buNone/>
            </a:pPr>
            <a:endParaRPr lang="et-EE" altLang="et-EE" sz="2800" smtClean="0"/>
          </a:p>
          <a:p>
            <a:pPr marL="0" indent="0">
              <a:buFontTx/>
              <a:buNone/>
            </a:pPr>
            <a:endParaRPr lang="et-EE" altLang="et-EE" sz="2800" smtClean="0"/>
          </a:p>
          <a:p>
            <a:pPr marL="0" indent="0">
              <a:buFontTx/>
              <a:buNone/>
            </a:pPr>
            <a:endParaRPr lang="et-EE" altLang="et-EE" sz="2800" smtClean="0"/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1650" y="2295525"/>
            <a:ext cx="6084888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t-EE" sz="2800" b="1" dirty="0">
                <a:solidFill>
                  <a:srgbClr val="FF6600"/>
                </a:solidFill>
              </a:rPr>
              <a:t>Tagasiside näiteid </a:t>
            </a:r>
            <a:r>
              <a:rPr lang="et-EE" sz="2800" b="1" dirty="0" smtClean="0">
                <a:solidFill>
                  <a:srgbClr val="FF6600"/>
                </a:solidFill>
              </a:rPr>
              <a:t>(4):</a:t>
            </a:r>
            <a:endParaRPr lang="en-GB" sz="3200" b="1" dirty="0" smtClean="0">
              <a:solidFill>
                <a:srgbClr val="B44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341438"/>
            <a:ext cx="8353425" cy="4465637"/>
          </a:xfrm>
        </p:spPr>
        <p:txBody>
          <a:bodyPr/>
          <a:lstStyle/>
          <a:p>
            <a:pPr marL="0" indent="0">
              <a:spcBef>
                <a:spcPts val="1000"/>
              </a:spcBef>
              <a:buFontTx/>
              <a:buNone/>
            </a:pPr>
            <a:r>
              <a:rPr lang="et-EE" altLang="et-EE" sz="3000" smtClean="0"/>
              <a:t>Ranso talu: „</a:t>
            </a:r>
            <a:r>
              <a:rPr lang="et-EE" altLang="et-EE" sz="3000" b="1" smtClean="0"/>
              <a:t>Mõtlesin, et ega ma ei viitsiks jamada sellega üldse, aga kui ma eilse üle elasin, siis vaatasin küll, et kui ikka nii suur huvi on, siis ikka peab. </a:t>
            </a:r>
          </a:p>
          <a:p>
            <a:pPr marL="0" indent="0">
              <a:spcBef>
                <a:spcPts val="1000"/>
              </a:spcBef>
              <a:buFontTx/>
              <a:buNone/>
            </a:pPr>
            <a:r>
              <a:rPr lang="et-EE" altLang="et-EE" sz="3000" smtClean="0"/>
              <a:t>Vetsi tall: „Olen väga rahul. Suur tänu avatud talude päeva korraldajatele. </a:t>
            </a:r>
            <a:r>
              <a:rPr lang="et-EE" altLang="et-EE" sz="3000" b="1" smtClean="0"/>
              <a:t>Parim võimalus andmaks teada, et elu maal ON võimalik. Tule, taha ja tee!</a:t>
            </a:r>
            <a:r>
              <a:rPr lang="et-EE" altLang="et-EE" sz="3000" smtClean="0"/>
              <a:t>“</a:t>
            </a:r>
          </a:p>
          <a:p>
            <a:pPr marL="0" indent="0">
              <a:buFontTx/>
              <a:buNone/>
            </a:pPr>
            <a:endParaRPr lang="et-EE" altLang="et-EE" sz="3000" smtClean="0"/>
          </a:p>
          <a:p>
            <a:pPr marL="0" indent="0">
              <a:buFontTx/>
              <a:buNone/>
            </a:pPr>
            <a:endParaRPr lang="et-EE" altLang="et-EE" sz="2800" smtClean="0"/>
          </a:p>
          <a:p>
            <a:pPr marL="0" indent="0">
              <a:buFontTx/>
              <a:buNone/>
            </a:pPr>
            <a:endParaRPr lang="et-EE" altLang="et-EE" sz="2800" smtClean="0"/>
          </a:p>
          <a:p>
            <a:pPr marL="0" indent="0">
              <a:buFontTx/>
              <a:buNone/>
            </a:pPr>
            <a:endParaRPr lang="et-EE" altLang="et-EE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t-EE" sz="2800" b="1" dirty="0" smtClean="0">
                <a:solidFill>
                  <a:srgbClr val="FF6600"/>
                </a:solidFill>
              </a:rPr>
              <a:t>Veel ettepanekuid 2016.aastaks:</a:t>
            </a:r>
            <a:endParaRPr lang="en-GB" sz="3200" b="1" dirty="0" smtClean="0">
              <a:solidFill>
                <a:srgbClr val="B44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196752"/>
            <a:ext cx="8353425" cy="4465637"/>
          </a:xfrm>
        </p:spPr>
        <p:txBody>
          <a:bodyPr/>
          <a:lstStyle/>
          <a:p>
            <a:pPr>
              <a:defRPr/>
            </a:pPr>
            <a:r>
              <a:rPr lang="et-EE" altLang="et-EE" sz="2800" dirty="0" smtClean="0"/>
              <a:t>Kaasata rohkem piirkondlikke koordinaatoreid</a:t>
            </a:r>
          </a:p>
          <a:p>
            <a:pPr>
              <a:defRPr/>
            </a:pPr>
            <a:r>
              <a:rPr lang="et-EE" altLang="et-EE" sz="2800" dirty="0" smtClean="0"/>
              <a:t>Trükitud kaardid</a:t>
            </a:r>
          </a:p>
          <a:p>
            <a:pPr>
              <a:defRPr/>
            </a:pPr>
            <a:r>
              <a:rPr lang="et-EE" altLang="et-EE" sz="2800" dirty="0" smtClean="0"/>
              <a:t>Teha võimalike tegevuste loetelu ATP lehele</a:t>
            </a:r>
          </a:p>
          <a:p>
            <a:pPr>
              <a:defRPr/>
            </a:pPr>
            <a:r>
              <a:rPr lang="et-EE" altLang="et-EE" sz="2800" dirty="0" smtClean="0"/>
              <a:t>Registreerimislaud koos „</a:t>
            </a:r>
            <a:r>
              <a:rPr lang="et-EE" altLang="et-EE" sz="2800" dirty="0" err="1" smtClean="0"/>
              <a:t>Tere!“-</a:t>
            </a:r>
            <a:r>
              <a:rPr lang="et-EE" altLang="et-EE" sz="2800" dirty="0" err="1" smtClean="0"/>
              <a:t>ga</a:t>
            </a:r>
            <a:r>
              <a:rPr lang="et-EE" altLang="et-EE" sz="2800" dirty="0" smtClean="0"/>
              <a:t>, talu visiitkaardid</a:t>
            </a:r>
            <a:endParaRPr lang="et-EE" altLang="et-EE" sz="2800" dirty="0"/>
          </a:p>
          <a:p>
            <a:pPr>
              <a:defRPr/>
            </a:pPr>
            <a:r>
              <a:rPr lang="et-EE" altLang="et-EE" sz="2800" dirty="0" smtClean="0"/>
              <a:t>Igas talus peaks olema võimalus osta süüa ja/või juua. Saab teha koostöös külaelanike või naabertaludega, kes oma talu ei ava</a:t>
            </a:r>
          </a:p>
          <a:p>
            <a:pPr>
              <a:defRPr/>
            </a:pPr>
            <a:r>
              <a:rPr lang="et-EE" altLang="et-EE" sz="2800" dirty="0" smtClean="0"/>
              <a:t>Päeva programm koos kellaaegadega (nt ringkäigud igal täistunnil vms)</a:t>
            </a:r>
          </a:p>
          <a:p>
            <a:pPr>
              <a:defRPr/>
            </a:pPr>
            <a:endParaRPr lang="et-EE" altLang="et-EE" sz="2800" dirty="0"/>
          </a:p>
          <a:p>
            <a:pPr marL="0" indent="0">
              <a:buFontTx/>
              <a:buNone/>
              <a:defRPr/>
            </a:pPr>
            <a:endParaRPr lang="et-EE" altLang="et-EE" sz="2800" dirty="0"/>
          </a:p>
          <a:p>
            <a:pPr marL="0" indent="0">
              <a:buFontTx/>
              <a:buNone/>
              <a:defRPr/>
            </a:pPr>
            <a:endParaRPr lang="et-EE" altLang="et-EE" sz="2800" dirty="0"/>
          </a:p>
          <a:p>
            <a:pPr marL="0" indent="0">
              <a:buFontTx/>
              <a:buNone/>
              <a:defRPr/>
            </a:pPr>
            <a:endParaRPr lang="et-EE" altLang="et-EE" sz="2800" dirty="0"/>
          </a:p>
          <a:p>
            <a:pPr marL="0" indent="0">
              <a:buFontTx/>
              <a:buNone/>
              <a:defRPr/>
            </a:pPr>
            <a:endParaRPr lang="et-EE" altLang="et-E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81075"/>
            <a:ext cx="8229600" cy="5400675"/>
          </a:xfrm>
        </p:spPr>
        <p:txBody>
          <a:bodyPr/>
          <a:lstStyle/>
          <a:p>
            <a:pPr algn="ctr">
              <a:buFontTx/>
              <a:buNone/>
            </a:pPr>
            <a:r>
              <a:rPr lang="et-EE" altLang="et-EE" sz="4400" b="1" dirty="0" smtClean="0">
                <a:solidFill>
                  <a:srgbClr val="FF6600"/>
                </a:solidFill>
              </a:rPr>
              <a:t>Kirjutamiseni!</a:t>
            </a:r>
          </a:p>
          <a:p>
            <a:pPr algn="ctr">
              <a:buFontTx/>
              <a:buNone/>
            </a:pPr>
            <a:r>
              <a:rPr lang="et-EE" altLang="et-EE" sz="4400" b="1" dirty="0" smtClean="0">
                <a:solidFill>
                  <a:srgbClr val="FF6600"/>
                </a:solidFill>
              </a:rPr>
              <a:t>Kuulmiseni</a:t>
            </a:r>
          </a:p>
          <a:p>
            <a:pPr algn="ctr">
              <a:buFontTx/>
              <a:buNone/>
            </a:pPr>
            <a:r>
              <a:rPr lang="et-EE" altLang="et-EE" sz="4400" b="1" dirty="0" smtClean="0">
                <a:solidFill>
                  <a:srgbClr val="FF6600"/>
                </a:solidFill>
              </a:rPr>
              <a:t>Nägemiseni!</a:t>
            </a:r>
            <a:endParaRPr lang="et-EE" altLang="et-EE" sz="4400" dirty="0" smtClean="0">
              <a:solidFill>
                <a:srgbClr val="FF6600"/>
              </a:solidFill>
            </a:endParaRPr>
          </a:p>
          <a:p>
            <a:pPr algn="ctr">
              <a:buFontTx/>
              <a:buNone/>
            </a:pPr>
            <a:endParaRPr lang="et-EE" altLang="et-EE" sz="2000" dirty="0" smtClean="0"/>
          </a:p>
          <a:p>
            <a:pPr algn="ctr">
              <a:buFontTx/>
              <a:buNone/>
            </a:pPr>
            <a:endParaRPr lang="et-EE" altLang="et-EE" sz="2000" dirty="0" smtClean="0"/>
          </a:p>
          <a:p>
            <a:pPr algn="ctr">
              <a:buFontTx/>
              <a:buNone/>
            </a:pPr>
            <a:endParaRPr lang="et-EE" altLang="et-EE" sz="2000" dirty="0" smtClean="0"/>
          </a:p>
          <a:p>
            <a:pPr algn="ctr">
              <a:buFontTx/>
              <a:buNone/>
            </a:pPr>
            <a:endParaRPr lang="et-EE" altLang="et-EE" sz="2000" dirty="0" smtClean="0"/>
          </a:p>
          <a:p>
            <a:pPr algn="ctr">
              <a:buFontTx/>
              <a:buNone/>
            </a:pPr>
            <a:r>
              <a:rPr lang="et-EE" altLang="et-EE" sz="2000" dirty="0" smtClean="0"/>
              <a:t>Maaeluvõrgustiku büroo</a:t>
            </a:r>
          </a:p>
          <a:p>
            <a:pPr algn="ctr">
              <a:buFontTx/>
              <a:buNone/>
            </a:pPr>
            <a:r>
              <a:rPr lang="et-EE" altLang="et-EE" sz="2000" dirty="0" err="1" smtClean="0">
                <a:hlinkClick r:id="rId2"/>
              </a:rPr>
              <a:t>www.maainfo.ee</a:t>
            </a:r>
            <a:endParaRPr lang="et-EE" altLang="et-EE" sz="2000" dirty="0" smtClean="0"/>
          </a:p>
          <a:p>
            <a:pPr algn="ctr">
              <a:buFontTx/>
              <a:buNone/>
            </a:pPr>
            <a:r>
              <a:rPr lang="et-EE" altLang="et-EE" sz="2000" dirty="0" err="1" smtClean="0"/>
              <a:t>seminar@maainfo.ee</a:t>
            </a:r>
            <a:endParaRPr lang="et-EE" altLang="et-E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t-EE" sz="2800" b="1" dirty="0" smtClean="0">
                <a:solidFill>
                  <a:srgbClr val="FF6600"/>
                </a:solidFill>
              </a:rPr>
              <a:t>Maaeluvõrgustiku tegevused - üritused</a:t>
            </a:r>
            <a:endParaRPr lang="en-GB" sz="3200" b="1" dirty="0" smtClean="0">
              <a:solidFill>
                <a:srgbClr val="B44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5288" y="1196975"/>
          <a:ext cx="8496944" cy="547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493233"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>
                          <a:solidFill>
                            <a:schemeClr val="tx1"/>
                          </a:solidFill>
                        </a:rPr>
                        <a:t>2015.a</a:t>
                      </a:r>
                      <a:endParaRPr lang="et-E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4BD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2016.a</a:t>
                      </a:r>
                      <a:endParaRPr lang="et-EE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4BD74"/>
                    </a:solidFill>
                  </a:tcPr>
                </a:tc>
              </a:tr>
              <a:tr h="1422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altLang="et-EE" sz="2400" dirty="0" smtClean="0"/>
                        <a:t>27. märtsil </a:t>
                      </a:r>
                      <a:r>
                        <a:rPr lang="et-EE" altLang="et-EE" sz="2400" b="1" dirty="0" smtClean="0"/>
                        <a:t>infopäev</a:t>
                      </a:r>
                      <a:r>
                        <a:rPr lang="et-EE" altLang="et-EE" sz="2400" dirty="0" smtClean="0"/>
                        <a:t> Jänedal</a:t>
                      </a:r>
                    </a:p>
                    <a:p>
                      <a:endParaRPr lang="et-E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altLang="et-EE" sz="2400" dirty="0" smtClean="0"/>
                        <a:t>Üleriigiline infopäev ja maakondlikud (või piirkondlikud) infopäevad</a:t>
                      </a:r>
                    </a:p>
                  </a:txBody>
                  <a:tcPr/>
                </a:tc>
              </a:tr>
              <a:tr h="1591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altLang="et-EE" sz="2400" b="1" dirty="0" smtClean="0"/>
                        <a:t>Tagasisideseminarid:  </a:t>
                      </a:r>
                      <a:br>
                        <a:rPr lang="et-EE" altLang="et-EE" sz="2400" b="1" dirty="0" smtClean="0"/>
                      </a:br>
                      <a:r>
                        <a:rPr lang="et-EE" altLang="et-EE" sz="2400" dirty="0" smtClean="0"/>
                        <a:t>19. juulil ning detsembris</a:t>
                      </a:r>
                    </a:p>
                    <a:p>
                      <a:endParaRPr lang="et-E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altLang="et-EE" sz="2400" dirty="0" smtClean="0"/>
                        <a:t>Mitte korraldada tagasisideseminari samal päeval</a:t>
                      </a:r>
                    </a:p>
                    <a:p>
                      <a:endParaRPr lang="et-EE" sz="2400" dirty="0"/>
                    </a:p>
                  </a:txBody>
                  <a:tcPr/>
                </a:tc>
              </a:tr>
              <a:tr h="1965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altLang="et-EE" sz="2400" b="1" dirty="0" smtClean="0"/>
                        <a:t>Õppereis väliskülalistele </a:t>
                      </a:r>
                      <a:r>
                        <a:rPr lang="et-EE" altLang="et-EE" sz="2400" dirty="0" smtClean="0"/>
                        <a:t>koos seminariga, osalesid soomlased, lätlane ja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altLang="et-EE" sz="2400" dirty="0" smtClean="0"/>
                        <a:t>slovakid</a:t>
                      </a:r>
                    </a:p>
                    <a:p>
                      <a:endParaRPr lang="et-E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400" dirty="0" smtClean="0"/>
                        <a:t>Plaan on korraldada</a:t>
                      </a:r>
                      <a:endParaRPr lang="et-EE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-54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t-EE" sz="2800" b="1" dirty="0" smtClean="0">
                <a:solidFill>
                  <a:srgbClr val="FF6600"/>
                </a:solidFill>
              </a:rPr>
              <a:t>Avatud talude päev arvudes</a:t>
            </a:r>
            <a:endParaRPr lang="en-GB" sz="3200" b="1" dirty="0" smtClean="0">
              <a:solidFill>
                <a:srgbClr val="B44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052736"/>
            <a:ext cx="8353425" cy="424780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t-EE" altLang="et-EE" sz="2800" dirty="0" smtClean="0"/>
              <a:t>Kokku osales 148 talu, sh:</a:t>
            </a:r>
          </a:p>
          <a:p>
            <a:pPr>
              <a:defRPr/>
            </a:pPr>
            <a:r>
              <a:rPr lang="et-EE" altLang="et-EE" sz="2000" dirty="0" smtClean="0"/>
              <a:t>49 </a:t>
            </a:r>
            <a:r>
              <a:rPr lang="et-EE" altLang="et-EE" sz="2000" dirty="0"/>
              <a:t>loomakasvatajat </a:t>
            </a:r>
          </a:p>
          <a:p>
            <a:pPr>
              <a:defRPr/>
            </a:pPr>
            <a:r>
              <a:rPr lang="et-EE" altLang="et-EE" sz="2000" dirty="0"/>
              <a:t>41 maaturismi ettevõtet </a:t>
            </a:r>
          </a:p>
          <a:p>
            <a:pPr>
              <a:defRPr/>
            </a:pPr>
            <a:r>
              <a:rPr lang="et-EE" altLang="et-EE" sz="2000" dirty="0"/>
              <a:t>38 mahetootjat </a:t>
            </a:r>
          </a:p>
          <a:p>
            <a:pPr>
              <a:defRPr/>
            </a:pPr>
            <a:r>
              <a:rPr lang="et-EE" altLang="et-EE" sz="2000" dirty="0"/>
              <a:t>33 taimekasvatusega (teravili) tegelevat ettevõtet </a:t>
            </a:r>
          </a:p>
          <a:p>
            <a:pPr>
              <a:defRPr/>
            </a:pPr>
            <a:r>
              <a:rPr lang="et-EE" altLang="et-EE" sz="2000" dirty="0" smtClean="0"/>
              <a:t>29 </a:t>
            </a:r>
            <a:r>
              <a:rPr lang="et-EE" altLang="et-EE" sz="2000" dirty="0"/>
              <a:t>iluaianduse, ravim- või maitsetaimede kasvatusega tegelevat ettevõtet </a:t>
            </a:r>
          </a:p>
          <a:p>
            <a:pPr>
              <a:defRPr/>
            </a:pPr>
            <a:r>
              <a:rPr lang="et-EE" altLang="et-EE" sz="2000" dirty="0"/>
              <a:t>26 väiketööstust </a:t>
            </a:r>
          </a:p>
          <a:p>
            <a:pPr>
              <a:defRPr/>
            </a:pPr>
            <a:r>
              <a:rPr lang="et-EE" altLang="et-EE" sz="2000" dirty="0" smtClean="0"/>
              <a:t>26 </a:t>
            </a:r>
            <a:r>
              <a:rPr lang="et-EE" altLang="et-EE" sz="2000" dirty="0"/>
              <a:t>elulaadi- , hobi- või käsitöötalu </a:t>
            </a:r>
          </a:p>
          <a:p>
            <a:pPr>
              <a:defRPr/>
            </a:pPr>
            <a:r>
              <a:rPr lang="et-EE" altLang="et-EE" sz="2000" dirty="0"/>
              <a:t>23 puu- ja köögivilja- või marjakasvatajat </a:t>
            </a:r>
          </a:p>
          <a:p>
            <a:pPr>
              <a:defRPr/>
            </a:pPr>
            <a:r>
              <a:rPr lang="et-EE" altLang="et-EE" sz="2000" dirty="0"/>
              <a:t>22 piimatootjat </a:t>
            </a:r>
          </a:p>
          <a:p>
            <a:pPr>
              <a:defRPr/>
            </a:pPr>
            <a:r>
              <a:rPr lang="et-EE" altLang="et-EE" sz="2000" dirty="0"/>
              <a:t>6 mesindusega tegelejat </a:t>
            </a:r>
          </a:p>
          <a:p>
            <a:pPr>
              <a:defRPr/>
            </a:pPr>
            <a:r>
              <a:rPr lang="et-EE" altLang="et-EE" sz="2000" dirty="0"/>
              <a:t>4 muuseumi </a:t>
            </a:r>
          </a:p>
          <a:p>
            <a:pPr>
              <a:defRPr/>
            </a:pPr>
            <a:endParaRPr lang="et-EE" altLang="et-EE" sz="2800" dirty="0" smtClean="0"/>
          </a:p>
          <a:p>
            <a:pPr>
              <a:defRPr/>
            </a:pPr>
            <a:endParaRPr lang="en-GB" altLang="et-EE" sz="2800" dirty="0" smtClean="0"/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endParaRPr lang="et-EE" altLang="et-E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t-EE" sz="2800" b="1" dirty="0" smtClean="0">
                <a:solidFill>
                  <a:srgbClr val="FF6600"/>
                </a:solidFill>
              </a:rPr>
              <a:t>Maaeluvõrgustiku tegevused - andmebaas</a:t>
            </a:r>
            <a:endParaRPr lang="en-GB" sz="3200" b="1" dirty="0" smtClean="0">
              <a:solidFill>
                <a:srgbClr val="B44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341439"/>
            <a:ext cx="8353425" cy="4247802"/>
          </a:xfrm>
        </p:spPr>
        <p:txBody>
          <a:bodyPr/>
          <a:lstStyle/>
          <a:p>
            <a:pPr>
              <a:defRPr/>
            </a:pPr>
            <a:r>
              <a:rPr lang="et-EE" altLang="et-EE" sz="2800" dirty="0" smtClean="0"/>
              <a:t>Andmebaasis info kokku 148 talu kohta (kirjeid ligikaudu 20 võrra rohkem)</a:t>
            </a:r>
          </a:p>
          <a:p>
            <a:pPr>
              <a:defRPr/>
            </a:pPr>
            <a:r>
              <a:rPr lang="et-EE" altLang="et-EE" sz="2800" i="1" dirty="0" err="1" smtClean="0"/>
              <a:t>Google-</a:t>
            </a:r>
            <a:r>
              <a:rPr lang="et-EE" altLang="et-EE" sz="2800" dirty="0" err="1" smtClean="0"/>
              <a:t>kaart</a:t>
            </a:r>
            <a:r>
              <a:rPr lang="et-EE" altLang="et-EE" sz="2800" dirty="0" smtClean="0"/>
              <a:t> andmebaasi põhjal</a:t>
            </a:r>
          </a:p>
          <a:p>
            <a:pPr>
              <a:defRPr/>
            </a:pPr>
            <a:r>
              <a:rPr lang="et-EE" altLang="et-EE" sz="2800" dirty="0"/>
              <a:t>L</a:t>
            </a:r>
            <a:r>
              <a:rPr lang="et-EE" altLang="et-EE" sz="2800" dirty="0" smtClean="0"/>
              <a:t>isatud  </a:t>
            </a:r>
            <a:r>
              <a:rPr lang="et-EE" altLang="et-EE" sz="2800" b="1" dirty="0" smtClean="0"/>
              <a:t>tagasiside</a:t>
            </a:r>
            <a:r>
              <a:rPr lang="et-EE" altLang="et-EE" sz="2800" dirty="0" smtClean="0"/>
              <a:t> ligikaudu 2/3 talude kohta</a:t>
            </a:r>
          </a:p>
          <a:p>
            <a:pPr marL="0" indent="0">
              <a:buFontTx/>
              <a:buNone/>
              <a:defRPr/>
            </a:pPr>
            <a:endParaRPr lang="et-EE" altLang="et-EE" sz="2800" dirty="0" smtClean="0"/>
          </a:p>
          <a:p>
            <a:pPr marL="0" indent="0">
              <a:buFontTx/>
              <a:buNone/>
              <a:defRPr/>
            </a:pPr>
            <a:endParaRPr lang="et-EE" altLang="et-EE" sz="2800" dirty="0" smtClean="0"/>
          </a:p>
          <a:p>
            <a:pPr marL="0" indent="0">
              <a:buFontTx/>
              <a:buNone/>
              <a:defRPr/>
            </a:pPr>
            <a:r>
              <a:rPr lang="et-EE" altLang="et-EE" sz="2800" b="1" dirty="0" smtClean="0"/>
              <a:t>2016.a kohta </a:t>
            </a:r>
            <a:r>
              <a:rPr lang="et-EE" altLang="et-EE" sz="2800" dirty="0" smtClean="0"/>
              <a:t>teeme samalaadse andmebaasi</a:t>
            </a:r>
          </a:p>
          <a:p>
            <a:pPr marL="0" indent="0">
              <a:buFontTx/>
              <a:buNone/>
              <a:defRPr/>
            </a:pPr>
            <a:endParaRPr lang="et-EE" altLang="et-EE" sz="2800" dirty="0" smtClean="0"/>
          </a:p>
          <a:p>
            <a:pPr>
              <a:defRPr/>
            </a:pPr>
            <a:endParaRPr lang="en-GB" altLang="et-EE" sz="2800" dirty="0" smtClean="0"/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endParaRPr lang="et-EE" altLang="et-EE" sz="2400" dirty="0" smtClean="0"/>
          </a:p>
        </p:txBody>
      </p:sp>
    </p:spTree>
    <p:extLst>
      <p:ext uri="{BB962C8B-B14F-4D97-AF65-F5344CB8AC3E}">
        <p14:creationId xmlns:p14="http://schemas.microsoft.com/office/powerpoint/2010/main" val="40045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t-EE" sz="2800" b="1" dirty="0" smtClean="0">
                <a:solidFill>
                  <a:srgbClr val="FF6600"/>
                </a:solidFill>
              </a:rPr>
              <a:t>Maaeluvõrgustiku tegevused – </a:t>
            </a:r>
            <a:r>
              <a:rPr lang="et-EE" sz="2800" b="1" i="1" dirty="0" err="1" smtClean="0">
                <a:solidFill>
                  <a:srgbClr val="FF6600"/>
                </a:solidFill>
              </a:rPr>
              <a:t>Google</a:t>
            </a:r>
            <a:r>
              <a:rPr lang="et-EE" sz="2800" b="1" dirty="0" err="1">
                <a:solidFill>
                  <a:srgbClr val="FF6600"/>
                </a:solidFill>
              </a:rPr>
              <a:t>-</a:t>
            </a:r>
            <a:r>
              <a:rPr lang="et-EE" sz="2800" b="1" dirty="0" err="1" smtClean="0">
                <a:solidFill>
                  <a:srgbClr val="FF6600"/>
                </a:solidFill>
              </a:rPr>
              <a:t>kaart</a:t>
            </a:r>
            <a:endParaRPr lang="en-GB" sz="3200" b="1" dirty="0" smtClean="0">
              <a:solidFill>
                <a:srgbClr val="B44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341438"/>
            <a:ext cx="8353425" cy="4465637"/>
          </a:xfrm>
        </p:spPr>
        <p:txBody>
          <a:bodyPr/>
          <a:lstStyle/>
          <a:p>
            <a:pPr>
              <a:defRPr/>
            </a:pPr>
            <a:r>
              <a:rPr lang="et-EE" altLang="et-EE" sz="2800" dirty="0" smtClean="0"/>
              <a:t>Kaardirakendus koos kogu infoga, mis oli olemas ka andmebaasis</a:t>
            </a:r>
          </a:p>
          <a:p>
            <a:pPr>
              <a:defRPr/>
            </a:pPr>
            <a:r>
              <a:rPr lang="et-EE" altLang="et-EE" sz="2800" dirty="0" smtClean="0"/>
              <a:t>Kaardikihid valdkonniti</a:t>
            </a:r>
          </a:p>
          <a:p>
            <a:pPr marL="0" indent="0">
              <a:buFontTx/>
              <a:buNone/>
              <a:defRPr/>
            </a:pPr>
            <a:r>
              <a:rPr lang="et-EE" altLang="et-EE" sz="2800" b="1" dirty="0" smtClean="0"/>
              <a:t>2016.a: </a:t>
            </a:r>
            <a:r>
              <a:rPr lang="et-EE" altLang="et-EE" sz="2800" i="1" dirty="0" err="1" smtClean="0"/>
              <a:t>Google</a:t>
            </a:r>
            <a:r>
              <a:rPr lang="et-EE" altLang="et-EE" sz="2800" dirty="0" err="1"/>
              <a:t>-</a:t>
            </a:r>
            <a:r>
              <a:rPr lang="et-EE" altLang="et-EE" sz="2800" dirty="0" err="1" smtClean="0"/>
              <a:t>kaart</a:t>
            </a:r>
            <a:r>
              <a:rPr lang="et-EE" altLang="et-EE" sz="2800" dirty="0" smtClean="0"/>
              <a:t> tuleb,</a:t>
            </a:r>
            <a:br>
              <a:rPr lang="et-EE" altLang="et-EE" sz="2800" dirty="0" smtClean="0"/>
            </a:br>
            <a:r>
              <a:rPr lang="et-EE" altLang="et-EE" sz="2800" dirty="0" smtClean="0"/>
              <a:t>kuid soovitame</a:t>
            </a:r>
            <a:br>
              <a:rPr lang="et-EE" altLang="et-EE" sz="2800" dirty="0" smtClean="0"/>
            </a:br>
            <a:r>
              <a:rPr lang="et-EE" altLang="et-EE" sz="2800" dirty="0" smtClean="0"/>
              <a:t>võimalusel ja tahtmisel</a:t>
            </a:r>
            <a:br>
              <a:rPr lang="et-EE" altLang="et-EE" sz="2800" dirty="0" smtClean="0"/>
            </a:br>
            <a:r>
              <a:rPr lang="et-EE" altLang="et-EE" sz="2800" dirty="0" smtClean="0"/>
              <a:t>registreerida oma talu</a:t>
            </a:r>
            <a:br>
              <a:rPr lang="et-EE" altLang="et-EE" sz="2800" dirty="0" smtClean="0"/>
            </a:br>
            <a:r>
              <a:rPr lang="et-EE" altLang="et-EE" sz="2800" dirty="0" smtClean="0"/>
              <a:t>asukoht </a:t>
            </a:r>
            <a:r>
              <a:rPr lang="et-EE" altLang="et-EE" sz="2800" dirty="0" err="1" smtClean="0"/>
              <a:t>Google</a:t>
            </a:r>
            <a:r>
              <a:rPr lang="et-EE" altLang="et-EE" sz="2800" dirty="0" smtClean="0"/>
              <a:t> Mapis </a:t>
            </a:r>
            <a:r>
              <a:rPr lang="et-EE" altLang="et-EE" sz="2800" dirty="0" smtClean="0">
                <a:sym typeface="Wingdings" pitchFamily="2" charset="2"/>
              </a:rPr>
              <a:t></a:t>
            </a:r>
          </a:p>
          <a:p>
            <a:pPr marL="0" indent="0">
              <a:buFontTx/>
              <a:buNone/>
              <a:defRPr/>
            </a:pPr>
            <a:endParaRPr lang="en-GB" altLang="et-EE" sz="2800" dirty="0" smtClean="0"/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endParaRPr lang="et-EE" altLang="et-EE" sz="2400" dirty="0" smtClean="0"/>
          </a:p>
        </p:txBody>
      </p:sp>
      <p:pic>
        <p:nvPicPr>
          <p:cNvPr id="4" name="Picture 3" descr="puise-nina-google-kaard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573016"/>
            <a:ext cx="40957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t-EE" sz="2800" b="1" dirty="0" smtClean="0">
                <a:solidFill>
                  <a:srgbClr val="FF6600"/>
                </a:solidFill>
              </a:rPr>
              <a:t>Maaeluvõrgustiku tegevused -  </a:t>
            </a:r>
            <a:br>
              <a:rPr lang="et-EE" sz="2800" b="1" dirty="0" smtClean="0">
                <a:solidFill>
                  <a:srgbClr val="FF6600"/>
                </a:solidFill>
              </a:rPr>
            </a:br>
            <a:r>
              <a:rPr lang="et-EE" sz="2800" b="1" i="1" dirty="0" err="1" smtClean="0">
                <a:solidFill>
                  <a:srgbClr val="FF6600"/>
                </a:solidFill>
              </a:rPr>
              <a:t>Google</a:t>
            </a:r>
            <a:r>
              <a:rPr lang="et-EE" sz="2800" b="1" dirty="0" err="1" smtClean="0">
                <a:solidFill>
                  <a:srgbClr val="FF6600"/>
                </a:solidFill>
              </a:rPr>
              <a:t>-kaart</a:t>
            </a:r>
            <a:endParaRPr lang="en-GB" sz="3200" b="1" dirty="0" smtClean="0">
              <a:solidFill>
                <a:srgbClr val="B44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171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175"/>
            <a:ext cx="9144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20713" y="16287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GB" sz="1600" kern="0" dirty="0">
                <a:solidFill>
                  <a:srgbClr val="B44E3A"/>
                </a:solidFill>
                <a:latin typeface="+mn-lt"/>
                <a:hlinkClick r:id="rId4"/>
              </a:rPr>
              <a:t>https://</a:t>
            </a:r>
            <a:r>
              <a:rPr lang="en-GB" sz="1600" kern="0" dirty="0" smtClean="0">
                <a:solidFill>
                  <a:srgbClr val="B44E3A"/>
                </a:solidFill>
                <a:latin typeface="+mn-lt"/>
                <a:hlinkClick r:id="rId4"/>
              </a:rPr>
              <a:t>www.google.com/maps/d/u/0/viewer?mid=zTzFqY6uNoOY.kgGYQxUIj61g</a:t>
            </a:r>
            <a:r>
              <a:rPr lang="et-EE" sz="1600" kern="0" dirty="0" smtClean="0">
                <a:solidFill>
                  <a:srgbClr val="B44E3A"/>
                </a:solidFill>
                <a:latin typeface="+mn-lt"/>
              </a:rPr>
              <a:t> </a:t>
            </a:r>
            <a:endParaRPr lang="en-GB" sz="1600" kern="0" dirty="0" smtClean="0">
              <a:solidFill>
                <a:srgbClr val="B44E3A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t-EE" sz="2800" b="1" dirty="0" smtClean="0">
                <a:solidFill>
                  <a:srgbClr val="FF6600"/>
                </a:solidFill>
              </a:rPr>
              <a:t>Viidad, õhupallid, märgid ...</a:t>
            </a:r>
            <a:endParaRPr lang="en-GB" sz="3200" b="1" dirty="0" smtClean="0">
              <a:solidFill>
                <a:srgbClr val="B44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341438"/>
            <a:ext cx="8353425" cy="4465637"/>
          </a:xfrm>
        </p:spPr>
        <p:txBody>
          <a:bodyPr/>
          <a:lstStyle/>
          <a:p>
            <a:r>
              <a:rPr lang="et-EE" altLang="et-EE" sz="2800" dirty="0" smtClean="0"/>
              <a:t>Maaeluvõrgustik: vajaliku „atribuutika“ tellimine ja taludesse toimetamine </a:t>
            </a:r>
            <a:r>
              <a:rPr lang="et-EE" altLang="et-EE" sz="2800" b="1" dirty="0" smtClean="0"/>
              <a:t>2015.a</a:t>
            </a:r>
            <a:r>
              <a:rPr lang="et-EE" altLang="et-EE" sz="2800" dirty="0" smtClean="0"/>
              <a:t>: </a:t>
            </a:r>
          </a:p>
          <a:p>
            <a:pPr lvl="1"/>
            <a:r>
              <a:rPr lang="et-EE" altLang="et-EE" sz="2400" dirty="0" smtClean="0"/>
              <a:t>2 viita</a:t>
            </a:r>
          </a:p>
          <a:p>
            <a:pPr lvl="1"/>
            <a:r>
              <a:rPr lang="et-EE" altLang="et-EE" sz="2400" dirty="0" smtClean="0"/>
              <a:t>10 rinnamärki</a:t>
            </a:r>
          </a:p>
          <a:p>
            <a:pPr lvl="1"/>
            <a:r>
              <a:rPr lang="et-EE" altLang="et-EE" sz="2400" dirty="0" smtClean="0"/>
              <a:t>20 õhupalli</a:t>
            </a:r>
          </a:p>
          <a:p>
            <a:pPr lvl="1"/>
            <a:r>
              <a:rPr lang="et-EE" altLang="et-EE" sz="2400" dirty="0" smtClean="0"/>
              <a:t>Kaitseriietus (kilesussid, -mantlid ja mütsid)</a:t>
            </a:r>
          </a:p>
          <a:p>
            <a:r>
              <a:rPr lang="et-EE" altLang="et-EE" b="1" dirty="0" smtClean="0"/>
              <a:t>2016.a:</a:t>
            </a:r>
            <a:r>
              <a:rPr lang="et-EE" altLang="et-EE" dirty="0" smtClean="0"/>
              <a:t> </a:t>
            </a:r>
          </a:p>
          <a:p>
            <a:pPr lvl="1"/>
            <a:r>
              <a:rPr lang="et-EE" altLang="et-EE" dirty="0" smtClean="0"/>
              <a:t>Mida, mis suuruses ja kui palju – lahtine</a:t>
            </a:r>
          </a:p>
          <a:p>
            <a:pPr lvl="1"/>
            <a:r>
              <a:rPr lang="et-EE" altLang="et-EE" dirty="0" smtClean="0"/>
              <a:t>Kohaletoimetamisel kaasame koordinaatoreid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t-EE" sz="2800" b="1" dirty="0" smtClean="0">
                <a:solidFill>
                  <a:srgbClr val="FF6600"/>
                </a:solidFill>
              </a:rPr>
              <a:t>Viidad</a:t>
            </a:r>
            <a:endParaRPr lang="en-GB" sz="3200" b="1" dirty="0" smtClean="0">
              <a:solidFill>
                <a:srgbClr val="B44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341438"/>
            <a:ext cx="8353425" cy="4465637"/>
          </a:xfrm>
        </p:spPr>
        <p:txBody>
          <a:bodyPr/>
          <a:lstStyle/>
          <a:p>
            <a:pPr>
              <a:defRPr/>
            </a:pPr>
            <a:r>
              <a:rPr lang="et-EE" altLang="et-EE" sz="2800" dirty="0" smtClean="0"/>
              <a:t>Viidad – igale talule 2 viita</a:t>
            </a:r>
            <a:endParaRPr lang="et-EE" altLang="et-EE" sz="2400" dirty="0"/>
          </a:p>
          <a:p>
            <a:pPr marL="0" indent="0">
              <a:buFontTx/>
              <a:buNone/>
              <a:defRPr/>
            </a:pPr>
            <a:r>
              <a:rPr lang="et-EE" altLang="et-EE" sz="2400" b="1" dirty="0" smtClean="0"/>
              <a:t>Muudatus 2016.a: </a:t>
            </a:r>
            <a:r>
              <a:rPr lang="et-EE" altLang="et-EE" sz="2400" dirty="0" smtClean="0"/>
              <a:t>suuremad viidad, ilma kuupäeva ja aasta arvuta</a:t>
            </a:r>
            <a:endParaRPr lang="et-EE" altLang="et-EE" sz="2800" dirty="0" smtClean="0"/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3040063"/>
            <a:ext cx="3798887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952750"/>
            <a:ext cx="3906838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t-EE" sz="2800" b="1" dirty="0" smtClean="0">
                <a:solidFill>
                  <a:srgbClr val="FF6600"/>
                </a:solidFill>
              </a:rPr>
              <a:t>Rinnamärgid</a:t>
            </a:r>
            <a:endParaRPr lang="en-GB" sz="3200" b="1" dirty="0" smtClean="0">
              <a:solidFill>
                <a:srgbClr val="B44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341438"/>
            <a:ext cx="8353425" cy="4465637"/>
          </a:xfrm>
        </p:spPr>
        <p:txBody>
          <a:bodyPr/>
          <a:lstStyle/>
          <a:p>
            <a:pPr>
              <a:defRPr/>
            </a:pPr>
            <a:r>
              <a:rPr lang="et-EE" altLang="et-EE" sz="2800" dirty="0" smtClean="0"/>
              <a:t>Igale talule 10 suuremat rinnamärki, väiksemad niisama jagamiseks</a:t>
            </a:r>
            <a:endParaRPr lang="et-EE" altLang="et-EE" sz="2400" dirty="0"/>
          </a:p>
          <a:p>
            <a:pPr marL="0" indent="0">
              <a:buFontTx/>
              <a:buNone/>
              <a:defRPr/>
            </a:pPr>
            <a:r>
              <a:rPr lang="et-EE" altLang="et-EE" sz="2400" b="1" dirty="0" smtClean="0"/>
              <a:t>Ettepanek: asendada </a:t>
            </a:r>
            <a:r>
              <a:rPr lang="et-EE" altLang="et-EE" sz="2400" b="1" dirty="0"/>
              <a:t/>
            </a:r>
            <a:br>
              <a:rPr lang="et-EE" altLang="et-EE" sz="2400" b="1" dirty="0"/>
            </a:br>
            <a:r>
              <a:rPr lang="et-EE" altLang="et-EE" sz="2400" b="1" dirty="0" smtClean="0"/>
              <a:t>nimesiltidega</a:t>
            </a:r>
          </a:p>
          <a:p>
            <a:pPr marL="0" indent="0">
              <a:buFontTx/>
              <a:buNone/>
              <a:defRPr/>
            </a:pPr>
            <a:endParaRPr lang="et-EE" altLang="et-EE" sz="2400" b="1" dirty="0"/>
          </a:p>
          <a:p>
            <a:pPr marL="0" indent="0">
              <a:buFontTx/>
              <a:buNone/>
              <a:defRPr/>
            </a:pPr>
            <a:r>
              <a:rPr lang="et-EE" altLang="et-EE" sz="2400" b="1" dirty="0" smtClean="0"/>
              <a:t>Muudatus 2016.a:</a:t>
            </a:r>
          </a:p>
          <a:p>
            <a:pPr marL="0" indent="0">
              <a:buFontTx/>
              <a:buNone/>
              <a:defRPr/>
            </a:pPr>
            <a:r>
              <a:rPr lang="et-EE" altLang="et-EE" sz="2400" dirty="0" smtClean="0"/>
              <a:t>Võib-olla märgid </a:t>
            </a:r>
            <a:br>
              <a:rPr lang="et-EE" altLang="et-EE" sz="2400" dirty="0" smtClean="0"/>
            </a:br>
            <a:r>
              <a:rPr lang="et-EE" altLang="et-EE" sz="2400" dirty="0" smtClean="0"/>
              <a:t>vaid külastajatele </a:t>
            </a:r>
            <a:br>
              <a:rPr lang="et-EE" altLang="et-EE" sz="2400" dirty="0" smtClean="0"/>
            </a:br>
            <a:r>
              <a:rPr lang="et-EE" altLang="et-EE" sz="2400" dirty="0" smtClean="0"/>
              <a:t>jagamiseks?</a:t>
            </a:r>
            <a:endParaRPr lang="et-EE" altLang="et-EE" sz="2800" dirty="0" smtClean="0"/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295525"/>
            <a:ext cx="4560887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mik-tempel-3">
  <a:themeElements>
    <a:clrScheme name="mmik-tempel-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mmik-tempel-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mik-tempel-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ik-tempel-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ik-tempel-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ik-tempel-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ik-tempel-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ik-tempel-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ik-tempel-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ik-tempel-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ik-tempel-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ik-tempel-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ik-tempel-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ik-tempel-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4880</TotalTime>
  <Words>843</Words>
  <Application>Microsoft Office PowerPoint</Application>
  <PresentationFormat>On-screen Show (4:3)</PresentationFormat>
  <Paragraphs>137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2_mmik-tempel-3</vt:lpstr>
      <vt:lpstr>PowerPoint Presentation</vt:lpstr>
      <vt:lpstr>Maaeluvõrgustiku tegevused - üritused</vt:lpstr>
      <vt:lpstr>Avatud talude päev arvudes</vt:lpstr>
      <vt:lpstr>Maaeluvõrgustiku tegevused - andmebaas</vt:lpstr>
      <vt:lpstr>Maaeluvõrgustiku tegevused – Google-kaart</vt:lpstr>
      <vt:lpstr>Maaeluvõrgustiku tegevused -   Google-kaart</vt:lpstr>
      <vt:lpstr>Viidad, õhupallid, märgid ...</vt:lpstr>
      <vt:lpstr>Viidad</vt:lpstr>
      <vt:lpstr>Rinnamärgid</vt:lpstr>
      <vt:lpstr>Õhupallid</vt:lpstr>
      <vt:lpstr>Atribuutika: mõtteid 2016.a jaoks</vt:lpstr>
      <vt:lpstr>Maaeluvõrgustiku tegevused – tagasiside kogumine</vt:lpstr>
      <vt:lpstr>Tagasiside näiteid (1):</vt:lpstr>
      <vt:lpstr>Tagasiside näiteid (2):</vt:lpstr>
      <vt:lpstr>Tagasiside näiteid (3):</vt:lpstr>
      <vt:lpstr>Tagasiside näiteid (4):</vt:lpstr>
      <vt:lpstr>Veel ettepanekuid 2016.aastaks: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kk</dc:creator>
  <cp:lastModifiedBy>Reve Lambur</cp:lastModifiedBy>
  <cp:revision>366</cp:revision>
  <dcterms:created xsi:type="dcterms:W3CDTF">2008-09-23T13:03:51Z</dcterms:created>
  <dcterms:modified xsi:type="dcterms:W3CDTF">2015-12-11T11:28:22Z</dcterms:modified>
</cp:coreProperties>
</file>