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0" r:id="rId2"/>
    <p:sldId id="261" r:id="rId3"/>
    <p:sldId id="264" r:id="rId4"/>
    <p:sldId id="276" r:id="rId5"/>
    <p:sldId id="277" r:id="rId6"/>
    <p:sldId id="301" r:id="rId7"/>
    <p:sldId id="278" r:id="rId8"/>
    <p:sldId id="279" r:id="rId9"/>
    <p:sldId id="280" r:id="rId10"/>
    <p:sldId id="302" r:id="rId11"/>
    <p:sldId id="281" r:id="rId12"/>
    <p:sldId id="282" r:id="rId13"/>
    <p:sldId id="283" r:id="rId14"/>
    <p:sldId id="284" r:id="rId15"/>
    <p:sldId id="285" r:id="rId16"/>
    <p:sldId id="303" r:id="rId17"/>
    <p:sldId id="286" r:id="rId18"/>
    <p:sldId id="304" r:id="rId19"/>
    <p:sldId id="287" r:id="rId20"/>
    <p:sldId id="305" r:id="rId21"/>
    <p:sldId id="288" r:id="rId22"/>
    <p:sldId id="289" r:id="rId23"/>
    <p:sldId id="290" r:id="rId24"/>
    <p:sldId id="291" r:id="rId25"/>
    <p:sldId id="292" r:id="rId26"/>
    <p:sldId id="293" r:id="rId27"/>
    <p:sldId id="294" r:id="rId28"/>
    <p:sldId id="295" r:id="rId29"/>
    <p:sldId id="296" r:id="rId30"/>
    <p:sldId id="297" r:id="rId31"/>
    <p:sldId id="298" r:id="rId32"/>
    <p:sldId id="299" r:id="rId33"/>
    <p:sldId id="300" r:id="rId34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FEC7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615" autoAdjust="0"/>
    <p:restoredTop sz="85042" autoAdjust="0"/>
  </p:normalViewPr>
  <p:slideViewPr>
    <p:cSldViewPr>
      <p:cViewPr varScale="1">
        <p:scale>
          <a:sx n="99" d="100"/>
          <a:sy n="99" d="100"/>
        </p:scale>
        <p:origin x="-19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2118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B0E03-62D6-4562-B016-AAA68E9D7AC1}" type="datetimeFigureOut">
              <a:rPr lang="et-EE" smtClean="0"/>
              <a:t>25.11.2013</a:t>
            </a:fld>
            <a:endParaRPr lang="et-E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t-E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t-E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DF1972-723E-4729-995D-8C1076EFF451}" type="slidenum">
              <a:rPr lang="et-EE" smtClean="0"/>
              <a:t>‹#›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56286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t-EE" dirty="0" smtClean="0"/>
              <a:t>Mõjuindikaatoreid pole mõtet seada kuna tegevusgrupid</a:t>
            </a:r>
            <a:r>
              <a:rPr lang="et-EE" baseline="0" dirty="0" smtClean="0"/>
              <a:t> ilmselt ei suuda nii üldistesse valdkondadesse liiga palju panustada. 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584869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21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2191628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t-E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972-723E-4729-995D-8C1076EFF451}" type="slidenum">
              <a:rPr lang="et-EE" smtClean="0"/>
              <a:t>26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2762990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018191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9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2927664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12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0729605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13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10535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14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56105354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15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1931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3C98DE-4BE9-463D-BFF5-72DEE25FED24}" type="slidenum">
              <a:rPr lang="et-EE" smtClean="0"/>
              <a:t>16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9519317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rtl="0"/>
            <a:r>
              <a:rPr lang="et-E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Kõige ökonoomsem ja lihtsam on konstrueerida selliseid indikaatoreid, mis kasutavad riiklikku statistikat või registriandmeid. Sellisel juhul on vähemalt algandmete puhul antud professionaalselt koostatud andmedefinitsioonid ning tagatud andmete metoodiliselt korrektne kogumine. </a:t>
            </a:r>
          </a:p>
          <a:p>
            <a:pPr rtl="0"/>
            <a:r>
              <a:rPr lang="et-EE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Tõsi, statistilised andmed sobivad eelkõige tegevuspiirkonna arengu mõõtmiseks. </a:t>
            </a:r>
          </a:p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DF1972-723E-4729-995D-8C1076EFF451}" type="slidenum">
              <a:rPr lang="et-EE" smtClean="0"/>
              <a:t>17</a:t>
            </a:fld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836196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381000" y="3733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/>
        </p:nvGraphicFramePr>
        <p:xfrm>
          <a:off x="2895600" y="5791200"/>
          <a:ext cx="358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314" name="Bitmap Image" r:id="rId3" imgW="4466667" imgH="1848108" progId="Paint.Picture">
                  <p:embed/>
                </p:oleObj>
              </mc:Choice>
              <mc:Fallback>
                <p:oleObj name="Bitmap Image" r:id="rId3" imgW="4466667" imgH="1848108" progId="Paint.Picture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91200"/>
                        <a:ext cx="3581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t-EE" noProof="0" smtClean="0"/>
              <a:t>Click to edit Master title style</a:t>
            </a:r>
            <a:endParaRPr lang="en-GB" altLang="et-EE" noProof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t-EE" noProof="0" smtClean="0"/>
              <a:t>Click to edit Master subtitle style</a:t>
            </a:r>
            <a:endParaRPr lang="en-GB" altLang="et-EE" noProof="0" smtClean="0"/>
          </a:p>
        </p:txBody>
      </p:sp>
    </p:spTree>
    <p:extLst>
      <p:ext uri="{BB962C8B-B14F-4D97-AF65-F5344CB8AC3E}">
        <p14:creationId xmlns:p14="http://schemas.microsoft.com/office/powerpoint/2010/main" val="1876602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41385364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05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3320142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814885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04000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15872280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676747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t-EE"/>
          </a:p>
        </p:txBody>
      </p:sp>
    </p:spTree>
    <p:extLst>
      <p:ext uri="{BB962C8B-B14F-4D97-AF65-F5344CB8AC3E}">
        <p14:creationId xmlns:p14="http://schemas.microsoft.com/office/powerpoint/2010/main" val="21573760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21617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t-E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87722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t-E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t-EE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2090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DFE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CCFFCC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title style</a:t>
            </a:r>
            <a:endParaRPr lang="en-GB" altLang="et-EE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t-EE" smtClean="0"/>
              <a:t>Click to edit Master text styles</a:t>
            </a:r>
          </a:p>
          <a:p>
            <a:pPr lvl="1"/>
            <a:r>
              <a:rPr lang="en-US" altLang="et-EE" smtClean="0"/>
              <a:t>Second level</a:t>
            </a:r>
          </a:p>
          <a:p>
            <a:pPr lvl="2"/>
            <a:r>
              <a:rPr lang="en-US" altLang="et-EE" smtClean="0"/>
              <a:t>Third level</a:t>
            </a:r>
          </a:p>
          <a:p>
            <a:pPr lvl="3"/>
            <a:r>
              <a:rPr lang="en-US" altLang="et-EE" smtClean="0"/>
              <a:t>Fourth level</a:t>
            </a:r>
          </a:p>
          <a:p>
            <a:pPr lvl="4"/>
            <a:r>
              <a:rPr lang="en-US" altLang="et-EE" smtClean="0"/>
              <a:t>Fifth level</a:t>
            </a:r>
            <a:endParaRPr lang="en-GB" altLang="et-EE" smtClean="0"/>
          </a:p>
        </p:txBody>
      </p:sp>
      <p:sp>
        <p:nvSpPr>
          <p:cNvPr id="1028" name="Line 11"/>
          <p:cNvSpPr>
            <a:spLocks noChangeShapeType="1"/>
          </p:cNvSpPr>
          <p:nvPr/>
        </p:nvSpPr>
        <p:spPr bwMode="auto">
          <a:xfrm>
            <a:off x="381000" y="1828800"/>
            <a:ext cx="8382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t-EE"/>
          </a:p>
        </p:txBody>
      </p:sp>
      <p:graphicFrame>
        <p:nvGraphicFramePr>
          <p:cNvPr id="1029" name="Object 14"/>
          <p:cNvGraphicFramePr>
            <a:graphicFrameLocks noChangeAspect="1"/>
          </p:cNvGraphicFramePr>
          <p:nvPr/>
        </p:nvGraphicFramePr>
        <p:xfrm>
          <a:off x="2895600" y="5791200"/>
          <a:ext cx="358140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0" name="Bitmap Image" r:id="rId14" imgW="4466667" imgH="1848108" progId="Paint.Picture">
                  <p:embed/>
                </p:oleObj>
              </mc:Choice>
              <mc:Fallback>
                <p:oleObj name="Bitmap Image" r:id="rId14" imgW="4466667" imgH="1848108" progId="Paint.Picture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5600" y="5791200"/>
                        <a:ext cx="3581400" cy="1066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t-E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at.ee/pp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656184"/>
          </a:xfrm>
        </p:spPr>
        <p:txBody>
          <a:bodyPr/>
          <a:lstStyle/>
          <a:p>
            <a:r>
              <a:rPr lang="et-EE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Strateegiate koostamise konsultatsioonid</a:t>
            </a:r>
            <a:endParaRPr lang="et-EE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371600" y="4005064"/>
            <a:ext cx="6400800" cy="1633736"/>
          </a:xfrm>
        </p:spPr>
        <p:txBody>
          <a:bodyPr/>
          <a:lstStyle/>
          <a:p>
            <a:r>
              <a:rPr lang="et-EE" dirty="0" smtClean="0"/>
              <a:t>14. november 2013</a:t>
            </a:r>
          </a:p>
          <a:p>
            <a:r>
              <a:rPr lang="et-EE" dirty="0" smtClean="0"/>
              <a:t>20. november 2013</a:t>
            </a:r>
          </a:p>
          <a:p>
            <a:r>
              <a:rPr lang="et-EE" b="1" dirty="0" smtClean="0"/>
              <a:t>26. november 2013</a:t>
            </a:r>
            <a:endParaRPr lang="et-EE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992888" cy="3870176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800" dirty="0"/>
              <a:t>Mõõtmiseks tuleb luua konkreetsed ja mõõdetavad indikaatorid.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800" dirty="0"/>
              <a:t>Indikaatorid peavad olema sellised, mida strateegia saab mõjutada (näiteks eriti ei sobi piirkonnast väljaränne, piirkonna majandustaseme tõstmine jne).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800" u="sng" dirty="0"/>
              <a:t>Koos eesmärkidega püstitatakse tulemusindikaatorid, mille alusel on võimalik otsustada, kas eesmärkideni on jõutud või mitte.</a:t>
            </a:r>
          </a:p>
          <a:p>
            <a:pPr>
              <a:buFont typeface="Monotype Sorts" charset="0"/>
              <a:buNone/>
              <a:defRPr/>
            </a:pPr>
            <a:endParaRPr lang="et-EE" sz="2400" u="sng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450584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Eesmärgid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772816"/>
            <a:ext cx="7772400" cy="4258816"/>
          </a:xfrm>
        </p:spPr>
        <p:txBody>
          <a:bodyPr/>
          <a:lstStyle/>
          <a:p>
            <a:pPr marL="0" indent="0">
              <a:buNone/>
            </a:pPr>
            <a:r>
              <a:rPr lang="et-EE" sz="2400" u="sng" dirty="0" smtClean="0"/>
              <a:t>Soovitused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Püüda eesmärke </a:t>
            </a:r>
            <a:r>
              <a:rPr lang="et-EE" sz="2400" dirty="0"/>
              <a:t>konkretiseerida tuues sisse eripära/fookuse ja </a:t>
            </a:r>
            <a:r>
              <a:rPr lang="et-EE" sz="2400" dirty="0" smtClean="0"/>
              <a:t>üheselt mõistetav seos </a:t>
            </a:r>
            <a:r>
              <a:rPr lang="et-EE" sz="2400" dirty="0"/>
              <a:t>visiooniga. Strateegia lugejal peaks eesmärkide baasil tekkima selgelt kujutletav pilt soovitud olukorrast, vältima peaks lihtsat toetavate tegevuste kirjeldamist.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Enamike tegevusgruppide puhul </a:t>
            </a:r>
            <a:r>
              <a:rPr lang="et-EE" sz="2400" dirty="0"/>
              <a:t>on strateegia eesmärgid selged ja arusaadavad, kuid </a:t>
            </a:r>
            <a:r>
              <a:rPr lang="et-EE" sz="2400" dirty="0" smtClean="0"/>
              <a:t>parendada saaks eesmärkide fokusseeritavust ja mõõdetavust.</a:t>
            </a:r>
            <a:endParaRPr lang="et-EE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Eesmärkide selgem fokusseerimine teeb lihtsamaks ka taotluste strateegiatele vastavuse hindamise.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11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3670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12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600" dirty="0" smtClean="0">
                <a:effectLst/>
              </a:rPr>
              <a:t>Ehk mõõdik, näitaja või </a:t>
            </a:r>
            <a:r>
              <a:rPr lang="et-EE" sz="2600" dirty="0">
                <a:effectLst/>
              </a:rPr>
              <a:t>muutuja, mis tagab lihtsa ja usaldusväärse vahendi saavutuste mõõtmiseks </a:t>
            </a:r>
            <a:r>
              <a:rPr lang="et-EE" sz="2600" dirty="0" smtClean="0">
                <a:effectLst/>
              </a:rPr>
              <a:t>ja sekkumisega </a:t>
            </a:r>
            <a:r>
              <a:rPr lang="et-EE" sz="2600" dirty="0">
                <a:effectLst/>
              </a:rPr>
              <a:t>seotud muutuste kajastamiseks või aitab hinnata arendustöös </a:t>
            </a:r>
            <a:r>
              <a:rPr lang="et-EE" sz="2600" dirty="0" smtClean="0">
                <a:effectLst/>
              </a:rPr>
              <a:t>osaleja sooritust. </a:t>
            </a:r>
            <a:endParaRPr lang="et-EE" sz="2600" dirty="0">
              <a:effectLst/>
            </a:endParaRP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600" dirty="0" smtClean="0">
                <a:effectLst/>
              </a:rPr>
              <a:t>On </a:t>
            </a:r>
            <a:r>
              <a:rPr lang="et-EE" sz="2600" dirty="0">
                <a:effectLst/>
              </a:rPr>
              <a:t>vaja selleks, et </a:t>
            </a:r>
            <a:r>
              <a:rPr lang="et-EE" sz="2600" dirty="0" smtClean="0">
                <a:effectLst/>
              </a:rPr>
              <a:t>pakkuda </a:t>
            </a:r>
            <a:r>
              <a:rPr lang="et-EE" sz="2600" dirty="0">
                <a:effectLst/>
              </a:rPr>
              <a:t>tegevusgrupi liikmetele ja </a:t>
            </a:r>
            <a:r>
              <a:rPr lang="et-EE" sz="2600" dirty="0" smtClean="0">
                <a:effectLst/>
              </a:rPr>
              <a:t>elanikkonnale teadmist </a:t>
            </a:r>
            <a:r>
              <a:rPr lang="et-EE" sz="2600" dirty="0">
                <a:effectLst/>
              </a:rPr>
              <a:t>sellest, mida on tehtud ja millise edukusega, milline on ümbritseva </a:t>
            </a:r>
            <a:r>
              <a:rPr lang="et-EE" sz="2600" dirty="0" smtClean="0">
                <a:effectLst/>
              </a:rPr>
              <a:t>keskkonna olukord </a:t>
            </a:r>
            <a:r>
              <a:rPr lang="et-EE" sz="2600" dirty="0">
                <a:effectLst/>
              </a:rPr>
              <a:t>ja millised muutused </a:t>
            </a:r>
            <a:r>
              <a:rPr lang="et-EE" sz="2600" dirty="0" smtClean="0">
                <a:effectLst/>
              </a:rPr>
              <a:t>toimuvad.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600" dirty="0" smtClean="0">
                <a:effectLst/>
              </a:rPr>
              <a:t>On enamasti mõõdetav kvantitatiivsete, arvuliste väärtustega, kuid võib kasutada ka kvalitatiivseid näitajaid. </a:t>
            </a:r>
          </a:p>
          <a:p>
            <a:pPr marL="0" indent="0">
              <a:buClr>
                <a:srgbClr val="00B0F0"/>
              </a:buClr>
              <a:buSzPct val="100000"/>
              <a:defRPr/>
            </a:pPr>
            <a:endParaRPr lang="et-EE" sz="2400" dirty="0" smtClean="0">
              <a:effectLst/>
            </a:endParaRPr>
          </a:p>
          <a:p>
            <a:pPr>
              <a:buClr>
                <a:srgbClr val="00B0F0"/>
              </a:buClr>
              <a:buSzPct val="100000"/>
              <a:buFont typeface="Wingdings" panose="05000000000000000000" pitchFamily="2" charset="2"/>
              <a:buChar char="v"/>
              <a:defRPr/>
            </a:pPr>
            <a:endParaRPr lang="et-EE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25790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13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rühmitus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 marL="0" indent="0">
              <a:buNone/>
            </a:pPr>
            <a:r>
              <a:rPr lang="et-EE" sz="2600" dirty="0" smtClean="0">
                <a:effectLst/>
              </a:rPr>
              <a:t>Väljundindikaatorid</a:t>
            </a:r>
          </a:p>
          <a:p>
            <a:pPr marL="0" indent="0">
              <a:buNone/>
            </a:pPr>
            <a:r>
              <a:rPr lang="et-EE" sz="2600" dirty="0" smtClean="0">
                <a:effectLst/>
              </a:rPr>
              <a:t>Tulemusindikaatorid</a:t>
            </a:r>
          </a:p>
          <a:p>
            <a:pPr marL="0" indent="0">
              <a:buNone/>
            </a:pPr>
            <a:r>
              <a:rPr lang="et-EE" sz="2600" dirty="0" smtClean="0">
                <a:effectLst/>
              </a:rPr>
              <a:t>Mõjuindikaatorid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>
                <a:effectLst/>
              </a:rPr>
              <a:t>Kõige </a:t>
            </a:r>
            <a:r>
              <a:rPr lang="et-EE" sz="2600" dirty="0">
                <a:effectLst/>
              </a:rPr>
              <a:t>olulisem on indikaatorite loomisel kindlaks teha, mida mõõta ja mida on soov lõpptulemusena hinnata st indikaator aitab mõõta, kas eesmärk täidetakse või mitte. </a:t>
            </a:r>
            <a:endParaRPr lang="et-EE" sz="2600" dirty="0" smtClean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>
                <a:effectLst/>
              </a:rPr>
              <a:t>Indikaator peaks </a:t>
            </a:r>
            <a:r>
              <a:rPr lang="et-EE" sz="2600" dirty="0">
                <a:effectLst/>
              </a:rPr>
              <a:t>olema sõnastatud soovitud seisundina pärast meetme elluviimist, mitte tegevusena.</a:t>
            </a:r>
          </a:p>
          <a:p>
            <a:endParaRPr lang="et-EE" sz="2400" dirty="0" smtClean="0">
              <a:effectLst/>
            </a:endParaRPr>
          </a:p>
          <a:p>
            <a:endParaRPr lang="et-EE" sz="2400" dirty="0">
              <a:effectLst/>
            </a:endParaRPr>
          </a:p>
          <a:p>
            <a:pPr>
              <a:buFont typeface="Monotype Sorts" charset="0"/>
              <a:buNone/>
              <a:defRPr/>
            </a:pPr>
            <a:endParaRPr lang="et-EE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5014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14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rühmitus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251176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et-EE" sz="2800" b="1" dirty="0" smtClean="0">
                <a:effectLst/>
              </a:rPr>
              <a:t>Väljundindikaatoreid</a:t>
            </a:r>
            <a:r>
              <a:rPr lang="et-EE" sz="2800" dirty="0" smtClean="0">
                <a:effectLst/>
              </a:rPr>
              <a:t> mõõdavad rakenduskava abil rahastatud tegevusi. Neid võimalik mõõta jooksvalt. </a:t>
            </a:r>
            <a:endParaRPr lang="et-EE" sz="2800" dirty="0">
              <a:effectLst/>
            </a:endParaRP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Näiteks: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Kogukonda </a:t>
            </a:r>
            <a:r>
              <a:rPr lang="et-EE" sz="2800" dirty="0">
                <a:effectLst/>
              </a:rPr>
              <a:t>liitvate ürituste arv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Korrastatud </a:t>
            </a:r>
            <a:r>
              <a:rPr lang="et-EE" sz="2800" dirty="0">
                <a:effectLst/>
              </a:rPr>
              <a:t>või rajatud objektide arv (liikide kaupa, </a:t>
            </a:r>
            <a:r>
              <a:rPr lang="et-EE" sz="2800" dirty="0" smtClean="0">
                <a:effectLst/>
              </a:rPr>
              <a:t>nt puhkeobjektid </a:t>
            </a:r>
            <a:r>
              <a:rPr lang="et-EE" sz="2800" dirty="0">
                <a:effectLst/>
              </a:rPr>
              <a:t>vms)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Koolitustes </a:t>
            </a:r>
            <a:r>
              <a:rPr lang="et-EE" sz="2800" dirty="0">
                <a:effectLst/>
              </a:rPr>
              <a:t>osalenud (noorte) arv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Koostööprojektide </a:t>
            </a:r>
            <a:r>
              <a:rPr lang="et-EE" sz="2800" dirty="0">
                <a:effectLst/>
              </a:rPr>
              <a:t>arv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Kasusaavate ettevõtjate arv</a:t>
            </a:r>
          </a:p>
          <a:p>
            <a:endParaRPr lang="et-EE" sz="2000" u="sng" dirty="0" smtClean="0">
              <a:effectLst/>
            </a:endParaRPr>
          </a:p>
          <a:p>
            <a:endParaRPr lang="et-EE" sz="2000" u="sng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67101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15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rühmitus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988840"/>
            <a:ext cx="8208912" cy="4107160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et-EE" sz="2600" b="1" dirty="0" smtClean="0">
                <a:effectLst/>
              </a:rPr>
              <a:t>Tulemusindikaatorid</a:t>
            </a:r>
            <a:r>
              <a:rPr lang="et-EE" sz="2600" dirty="0" smtClean="0">
                <a:effectLst/>
              </a:rPr>
              <a:t> </a:t>
            </a:r>
            <a:r>
              <a:rPr lang="et-EE" sz="2600" dirty="0">
                <a:effectLst/>
              </a:rPr>
              <a:t>mõõdavad projekti realiseerimise tulemusel toimunud lühiajalisi muutusi rahastatud tegevustest kasusaajate hulgas. </a:t>
            </a:r>
            <a:endParaRPr lang="et-EE" sz="2600" dirty="0" smtClean="0">
              <a:effectLst/>
            </a:endParaRPr>
          </a:p>
          <a:p>
            <a:pPr marL="0" indent="0">
              <a:buSzPct val="100000"/>
              <a:buNone/>
            </a:pPr>
            <a:r>
              <a:rPr lang="et-EE" sz="2600" dirty="0" smtClean="0">
                <a:effectLst/>
              </a:rPr>
              <a:t>Näiteks: uute </a:t>
            </a:r>
            <a:r>
              <a:rPr lang="et-EE" sz="2600" dirty="0">
                <a:effectLst/>
              </a:rPr>
              <a:t>avalike/kogukonna teenuste </a:t>
            </a:r>
            <a:r>
              <a:rPr lang="et-EE" sz="2600" dirty="0" smtClean="0">
                <a:effectLst/>
              </a:rPr>
              <a:t>arv; uute </a:t>
            </a:r>
            <a:r>
              <a:rPr lang="et-EE" sz="2600" dirty="0">
                <a:effectLst/>
              </a:rPr>
              <a:t>loodud töökohtade </a:t>
            </a:r>
            <a:r>
              <a:rPr lang="et-EE" sz="2600" dirty="0" smtClean="0">
                <a:effectLst/>
              </a:rPr>
              <a:t>arv; lisandunud </a:t>
            </a:r>
            <a:r>
              <a:rPr lang="et-EE" sz="2600" dirty="0">
                <a:effectLst/>
              </a:rPr>
              <a:t>eksportivate ettevõtete </a:t>
            </a:r>
            <a:r>
              <a:rPr lang="et-EE" sz="2600" dirty="0" smtClean="0">
                <a:effectLst/>
              </a:rPr>
              <a:t>arv; toetatud </a:t>
            </a:r>
            <a:r>
              <a:rPr lang="et-EE" sz="2600" dirty="0">
                <a:effectLst/>
              </a:rPr>
              <a:t>ettevõtjate majandusliku seisu paranemist jne. </a:t>
            </a:r>
            <a:endParaRPr lang="et-EE" sz="2600" dirty="0" smtClean="0">
              <a:effectLst/>
            </a:endParaRP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et-EE" sz="2600" u="sng" dirty="0" smtClean="0">
                <a:effectLst/>
              </a:rPr>
              <a:t>Tulemusindikaatori </a:t>
            </a:r>
            <a:r>
              <a:rPr lang="et-EE" sz="2600" u="sng" dirty="0">
                <a:effectLst/>
              </a:rPr>
              <a:t>põhjal peab olema võimalik hinnata soovitud sihttaseme poole </a:t>
            </a:r>
            <a:r>
              <a:rPr lang="et-EE" sz="2600" u="sng" dirty="0" smtClean="0">
                <a:effectLst/>
              </a:rPr>
              <a:t>liikumist. </a:t>
            </a:r>
            <a:endParaRPr lang="et-EE" sz="2600" u="sng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968379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16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rühmitus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2060848"/>
            <a:ext cx="8208912" cy="4035152"/>
          </a:xfrm>
        </p:spPr>
        <p:txBody>
          <a:bodyPr/>
          <a:lstStyle/>
          <a:p>
            <a:pPr marL="0" indent="0">
              <a:buSzPct val="100000"/>
              <a:buNone/>
            </a:pPr>
            <a:r>
              <a:rPr lang="et-EE" sz="2600" b="1" dirty="0" smtClean="0">
                <a:effectLst/>
              </a:rPr>
              <a:t>Mõjuindikaator</a:t>
            </a:r>
            <a:r>
              <a:rPr lang="et-EE" sz="2600" dirty="0" smtClean="0">
                <a:effectLst/>
              </a:rPr>
              <a:t> </a:t>
            </a:r>
            <a:r>
              <a:rPr lang="et-EE" sz="2600" dirty="0">
                <a:effectLst/>
              </a:rPr>
              <a:t>mõõdab </a:t>
            </a:r>
            <a:r>
              <a:rPr lang="et-EE" sz="2600" dirty="0" smtClean="0">
                <a:effectLst/>
              </a:rPr>
              <a:t>strateegia </a:t>
            </a:r>
            <a:r>
              <a:rPr lang="et-EE" sz="2600" dirty="0">
                <a:effectLst/>
              </a:rPr>
              <a:t>mõjusid kogu sihtrühmale (mitte </a:t>
            </a:r>
            <a:r>
              <a:rPr lang="et-EE" sz="2600" dirty="0" smtClean="0">
                <a:effectLst/>
              </a:rPr>
              <a:t>üksnes </a:t>
            </a:r>
            <a:r>
              <a:rPr lang="et-EE" sz="2600" dirty="0">
                <a:effectLst/>
              </a:rPr>
              <a:t>vahetult toetatud tegevustega haaratutele) või tegevuspiirkonna arengule, </a:t>
            </a:r>
            <a:r>
              <a:rPr lang="et-EE" sz="2600" dirty="0" smtClean="0">
                <a:effectLst/>
              </a:rPr>
              <a:t>kui </a:t>
            </a:r>
            <a:r>
              <a:rPr lang="et-EE" sz="2600" dirty="0">
                <a:effectLst/>
              </a:rPr>
              <a:t>need ilmnevad või kestavad keskpikal perioodil pärast projekti lõppemist. </a:t>
            </a:r>
            <a:endParaRPr lang="et-EE" sz="2600" dirty="0" smtClean="0">
              <a:effectLst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et-EE" sz="2600" u="sng" dirty="0" smtClean="0">
                <a:effectLst/>
              </a:rPr>
              <a:t>Mõjuindikaatorid </a:t>
            </a:r>
            <a:r>
              <a:rPr lang="et-EE" sz="2600" u="sng" dirty="0">
                <a:effectLst/>
              </a:rPr>
              <a:t>väljendavad üldjuhul eeldatavaid struktuurimuutusi ning nad on väga </a:t>
            </a:r>
            <a:r>
              <a:rPr lang="et-EE" sz="2600" u="sng" dirty="0" smtClean="0">
                <a:effectLst/>
              </a:rPr>
              <a:t>sobivad </a:t>
            </a:r>
            <a:r>
              <a:rPr lang="et-EE" sz="2600" u="sng" dirty="0">
                <a:effectLst/>
              </a:rPr>
              <a:t>osakaalu </a:t>
            </a:r>
            <a:r>
              <a:rPr lang="et-EE" sz="2600" dirty="0">
                <a:effectLst/>
              </a:rPr>
              <a:t>(nt turismisektori töötajate osakaal kogu töötajaskonnas) </a:t>
            </a:r>
            <a:r>
              <a:rPr lang="et-EE" sz="2600" u="sng" dirty="0">
                <a:effectLst/>
              </a:rPr>
              <a:t>või kasvu </a:t>
            </a:r>
            <a:r>
              <a:rPr lang="et-EE" sz="2600" dirty="0" smtClean="0">
                <a:effectLst/>
              </a:rPr>
              <a:t>(</a:t>
            </a:r>
            <a:r>
              <a:rPr lang="et-EE" sz="2600" dirty="0">
                <a:effectLst/>
              </a:rPr>
              <a:t>käibe kasv turismisektoris) </a:t>
            </a:r>
            <a:r>
              <a:rPr lang="et-EE" sz="2600" u="sng" dirty="0">
                <a:effectLst/>
              </a:rPr>
              <a:t>kirjeldamiseks.</a:t>
            </a:r>
            <a:r>
              <a:rPr lang="et-EE" sz="2600" dirty="0">
                <a:effectLst/>
              </a:rPr>
              <a:t> </a:t>
            </a:r>
          </a:p>
          <a:p>
            <a:pPr>
              <a:buFont typeface="Monotype Sorts" charset="0"/>
              <a:buNone/>
              <a:defRPr/>
            </a:pPr>
            <a:endParaRPr lang="et-EE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8539202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17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loomine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060848"/>
            <a:ext cx="7772400" cy="403515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800" dirty="0" smtClean="0">
                <a:effectLst/>
              </a:rPr>
              <a:t>Indikaator peab olema loogiliselt seotud visiooni ja prioriteediga.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800" dirty="0" smtClean="0">
                <a:effectLst/>
              </a:rPr>
              <a:t>Loodud indikaatorite </a:t>
            </a:r>
            <a:r>
              <a:rPr lang="et-EE" sz="2800" dirty="0">
                <a:effectLst/>
              </a:rPr>
              <a:t>abil peab olema võimalik ökonoomsel moel mõõta, st vajalikud </a:t>
            </a:r>
            <a:r>
              <a:rPr lang="et-EE" sz="2800" dirty="0" smtClean="0">
                <a:effectLst/>
              </a:rPr>
              <a:t>andmed peavad </a:t>
            </a:r>
            <a:r>
              <a:rPr lang="et-EE" sz="2800" dirty="0">
                <a:effectLst/>
              </a:rPr>
              <a:t>olemas olema või siis peab olema tegevusgrupil ressurssi nende </a:t>
            </a:r>
            <a:r>
              <a:rPr lang="et-EE" sz="2800" dirty="0" smtClean="0">
                <a:effectLst/>
              </a:rPr>
              <a:t>andmete tootmiseks.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800" dirty="0" smtClean="0">
                <a:effectLst/>
              </a:rPr>
              <a:t>Kõige ökonoomsemad oleks indikaatorid, mis kasutavad riikliku statistikat. </a:t>
            </a:r>
            <a:r>
              <a:rPr lang="et-EE" sz="2400" dirty="0" smtClean="0">
                <a:effectLst/>
              </a:rPr>
              <a:t>Nt. </a:t>
            </a:r>
            <a:r>
              <a:rPr lang="et-EE" sz="2400" dirty="0" smtClean="0">
                <a:effectLst/>
                <a:hlinkClick r:id="rId3"/>
              </a:rPr>
              <a:t>www.stat.ee/pp</a:t>
            </a:r>
            <a:r>
              <a:rPr lang="et-EE" sz="2400" dirty="0" smtClean="0">
                <a:effectLst/>
              </a:rPr>
              <a:t> või otsingusse „piirkondliku statistika portaal“</a:t>
            </a:r>
          </a:p>
        </p:txBody>
      </p:sp>
    </p:spTree>
    <p:extLst>
      <p:ext uri="{BB962C8B-B14F-4D97-AF65-F5344CB8AC3E}">
        <p14:creationId xmlns:p14="http://schemas.microsoft.com/office/powerpoint/2010/main" val="1220452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18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Indikaatorite loomine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2816"/>
            <a:ext cx="7772400" cy="4323184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Veel on </a:t>
            </a:r>
            <a:r>
              <a:rPr lang="et-EE" sz="2800" dirty="0">
                <a:effectLst/>
              </a:rPr>
              <a:t>võimalik kasutada tegevusgrupi </a:t>
            </a:r>
            <a:r>
              <a:rPr lang="et-EE" sz="2800" dirty="0" smtClean="0">
                <a:effectLst/>
              </a:rPr>
              <a:t>poolt </a:t>
            </a:r>
            <a:r>
              <a:rPr lang="et-EE" sz="2800" dirty="0">
                <a:effectLst/>
              </a:rPr>
              <a:t>loodavat ja arhiveeritavat dokumentatsiooni, sealhulgas raamatupidamise </a:t>
            </a:r>
            <a:r>
              <a:rPr lang="et-EE" sz="2800" dirty="0" smtClean="0">
                <a:effectLst/>
              </a:rPr>
              <a:t>aruandeid 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Lisaks on võimalik indikaatorite mõõtmiseks vajalikke andmeid toota uuringute abil.</a:t>
            </a:r>
          </a:p>
          <a:p>
            <a:pPr>
              <a:buSzPct val="100000"/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Võimalikud näited :</a:t>
            </a:r>
          </a:p>
          <a:p>
            <a:pPr marL="0" indent="0">
              <a:buSzPct val="100000"/>
              <a:buNone/>
            </a:pPr>
            <a:r>
              <a:rPr lang="et-EE" sz="2400" dirty="0" smtClean="0">
                <a:effectLst/>
              </a:rPr>
              <a:t>- Eesmärk „väikeettevõtluste arendamine“; mõõdik on uute töökohtade loomine</a:t>
            </a:r>
          </a:p>
          <a:p>
            <a:pPr marL="0" indent="0">
              <a:buSzPct val="100000"/>
              <a:buNone/>
            </a:pPr>
            <a:r>
              <a:rPr lang="et-EE" sz="2400" dirty="0" smtClean="0">
                <a:effectLst/>
              </a:rPr>
              <a:t>- Eesmärk „teenuste arendamine“; mõõdik on uued kogukonnateenused/parendatud olemasolevad teenused</a:t>
            </a:r>
            <a:endParaRPr lang="et-EE" sz="2400" dirty="0">
              <a:effectLst/>
            </a:endParaRPr>
          </a:p>
          <a:p>
            <a:pPr>
              <a:buFont typeface="Monotype Sorts" charset="0"/>
              <a:buNone/>
              <a:defRPr/>
            </a:pPr>
            <a:endParaRPr lang="et-EE" sz="175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45737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19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</a:rPr>
              <a:t>Indikaatori sihttase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0445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>
                <a:effectLst/>
              </a:rPr>
              <a:t>Indikaatorite kasutamiseks hindamisel on tarvis iga indikaatori jaoks määrata sihttase, mis kirjeldab võetud kohustust saavutatavate tulemuste taseme ja ajastuse osas.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b="1" dirty="0" err="1" smtClean="0">
                <a:effectLst/>
              </a:rPr>
              <a:t>Sihtttaseme</a:t>
            </a:r>
            <a:r>
              <a:rPr lang="et-EE" sz="2800" dirty="0" smtClean="0">
                <a:effectLst/>
              </a:rPr>
              <a:t> loomisel on kasulik teada:</a:t>
            </a: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-milline on indikaatori väärtus käesoleval hetkel;</a:t>
            </a: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-milline on väärtuste muutumise eelnev trend;</a:t>
            </a: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-millised on ootused ja soovid tulevikuarengute osas; </a:t>
            </a:r>
          </a:p>
          <a:p>
            <a:pPr marL="0" indent="0">
              <a:buNone/>
            </a:pPr>
            <a:endParaRPr lang="et-EE" sz="2000" dirty="0" smtClean="0">
              <a:effectLst/>
            </a:endParaRPr>
          </a:p>
          <a:p>
            <a:pPr>
              <a:buFont typeface="Monotype Sorts" charset="0"/>
              <a:buNone/>
              <a:defRPr/>
            </a:pPr>
            <a:endParaRPr lang="et-EE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564147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/>
              <a:t>Ettepanekud rakendusasutusele ja </a:t>
            </a:r>
            <a:r>
              <a:rPr lang="et-EE" dirty="0" smtClean="0"/>
              <a:t>rakendusüksusele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348880"/>
            <a:ext cx="8280920" cy="3229744"/>
          </a:xfrm>
        </p:spPr>
        <p:txBody>
          <a:bodyPr/>
          <a:lstStyle/>
          <a:p>
            <a:pPr marL="0" indent="0">
              <a:buNone/>
            </a:pPr>
            <a:r>
              <a:rPr lang="et-EE" sz="2400" dirty="0" smtClean="0"/>
              <a:t>Korraldada tegevusgruppidele </a:t>
            </a:r>
            <a:r>
              <a:rPr lang="et-EE" sz="2400" dirty="0"/>
              <a:t>koolitusi ja arendusseminare, kus käsitletakse mh järgmisi teemasid koos heade näidetega Eesti praktikast: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strateegiate </a:t>
            </a:r>
            <a:r>
              <a:rPr lang="et-EE" sz="2400" dirty="0"/>
              <a:t>koostamine, rõhuasetusega eesmärgistamisele ja mõõdikute kasutamisele;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/>
              <a:t>hindamiskriteeriumite koostamine; 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seire </a:t>
            </a:r>
            <a:r>
              <a:rPr lang="et-EE" sz="2400" dirty="0"/>
              <a:t>korraldamine;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400" dirty="0" smtClean="0"/>
              <a:t>…</a:t>
            </a:r>
            <a:endParaRPr lang="et-EE" sz="2400" dirty="0"/>
          </a:p>
          <a:p>
            <a:pPr marL="0" indent="0">
              <a:buNone/>
            </a:pPr>
            <a:endParaRPr lang="et-EE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20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latin typeface="Times New Roman" pitchFamily="18" charset="0"/>
              </a:rPr>
              <a:t>Indikaatori sihttase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04864"/>
            <a:ext cx="7772400" cy="3744416"/>
          </a:xfrm>
        </p:spPr>
        <p:txBody>
          <a:bodyPr/>
          <a:lstStyle/>
          <a:p>
            <a:pPr marL="0" indent="0">
              <a:buNone/>
            </a:pPr>
            <a:r>
              <a:rPr lang="et-EE" sz="2800" dirty="0" smtClean="0">
                <a:effectLst/>
              </a:rPr>
              <a:t>-millised on võimalikud arengud näiteks eksperdihinnangutele tuginedes; </a:t>
            </a: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-milline on parimate praktikate kogemus, milliseid tulemusi on sama või lähedane tegevus andnud mujal; </a:t>
            </a:r>
          </a:p>
          <a:p>
            <a:pPr marL="0" indent="0">
              <a:buNone/>
            </a:pPr>
            <a:r>
              <a:rPr lang="et-EE" sz="2800" dirty="0" smtClean="0">
                <a:effectLst/>
              </a:rPr>
              <a:t>-millised on eelnevad kogemused samasuguste meetmete rakendamisel.</a:t>
            </a:r>
          </a:p>
          <a:p>
            <a:endParaRPr lang="et-EE" sz="2000" dirty="0" smtClean="0">
              <a:effectLst/>
            </a:endParaRPr>
          </a:p>
          <a:p>
            <a:pPr>
              <a:buFont typeface="Monotype Sorts" charset="0"/>
              <a:buNone/>
              <a:defRPr/>
            </a:pPr>
            <a:endParaRPr lang="et-EE" sz="20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0474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t-EE" sz="2800" u="sng" dirty="0" smtClean="0"/>
              <a:t>Soovitused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Selged </a:t>
            </a:r>
            <a:r>
              <a:rPr lang="et-EE" sz="2800" dirty="0"/>
              <a:t>võtmeindikaatorid koos konkreetsete sihttasemetega. </a:t>
            </a:r>
            <a:endParaRPr lang="et-EE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Püüda vältida indikaatoreid, mis on väga </a:t>
            </a:r>
            <a:r>
              <a:rPr lang="et-EE" sz="2800" dirty="0"/>
              <a:t>raskesti mõõdetavad (vajavad eraldi </a:t>
            </a:r>
            <a:r>
              <a:rPr lang="et-EE" sz="2800" dirty="0" smtClean="0"/>
              <a:t>uuringut) või pole </a:t>
            </a:r>
            <a:r>
              <a:rPr lang="et-EE" sz="2800" dirty="0" err="1" smtClean="0"/>
              <a:t>Leaderi</a:t>
            </a:r>
            <a:r>
              <a:rPr lang="et-EE" sz="2800" dirty="0" smtClean="0"/>
              <a:t> mõju </a:t>
            </a:r>
            <a:r>
              <a:rPr lang="et-EE" sz="2800" dirty="0"/>
              <a:t>nende kujunemisele usaldusväärselt </a:t>
            </a:r>
            <a:r>
              <a:rPr lang="et-EE" sz="2800" dirty="0" smtClean="0"/>
              <a:t>eristatav.</a:t>
            </a:r>
            <a:endParaRPr lang="et-E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Kui </a:t>
            </a:r>
            <a:r>
              <a:rPr lang="et-EE" sz="2800" dirty="0"/>
              <a:t>on väga palju indikaatoreid, siis on nende hilisem jälgimine liiga keeruline</a:t>
            </a:r>
            <a:r>
              <a:rPr lang="et-EE" sz="2800" dirty="0" smtClean="0"/>
              <a:t>.</a:t>
            </a:r>
            <a:endParaRPr lang="et-EE" sz="2800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21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1175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err="1" smtClean="0"/>
              <a:t>Leaderi</a:t>
            </a:r>
            <a:r>
              <a:rPr lang="et-EE" dirty="0" smtClean="0"/>
              <a:t> indikaatorid (MAKis)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060848"/>
            <a:ext cx="7772400" cy="4035152"/>
          </a:xfrm>
        </p:spPr>
        <p:txBody>
          <a:bodyPr/>
          <a:lstStyle/>
          <a:p>
            <a:pPr marL="0" indent="0">
              <a:buNone/>
            </a:pPr>
            <a:r>
              <a:rPr lang="et-EE" sz="2800" u="sng" dirty="0" smtClean="0"/>
              <a:t>Väljundindikaatorid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Välja valitud </a:t>
            </a:r>
            <a:r>
              <a:rPr lang="et-EE" sz="2800" dirty="0" smtClean="0"/>
              <a:t>kohalike tegevusgruppide </a:t>
            </a:r>
            <a:r>
              <a:rPr lang="et-EE" sz="2800" dirty="0"/>
              <a:t>arv </a:t>
            </a:r>
            <a:endParaRPr lang="et-EE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Kohaliku </a:t>
            </a:r>
            <a:r>
              <a:rPr lang="et-EE" sz="2800" dirty="0"/>
              <a:t>tegevusgrupiga </a:t>
            </a:r>
            <a:r>
              <a:rPr lang="et-EE" sz="2800" dirty="0" smtClean="0"/>
              <a:t>kaetud territooriumi </a:t>
            </a:r>
            <a:r>
              <a:rPr lang="et-EE" sz="2800" dirty="0"/>
              <a:t>rahvastik (</a:t>
            </a:r>
            <a:r>
              <a:rPr lang="et-EE" sz="2800" dirty="0" err="1"/>
              <a:t>nr</a:t>
            </a:r>
            <a:r>
              <a:rPr lang="et-EE" sz="2800" dirty="0" err="1" smtClean="0"/>
              <a:t>/%</a:t>
            </a:r>
            <a:r>
              <a:rPr lang="et-EE" sz="2800" dirty="0" smtClean="0"/>
              <a:t>)</a:t>
            </a:r>
            <a:endParaRPr lang="et-EE" sz="28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Avaliku sektori </a:t>
            </a:r>
            <a:r>
              <a:rPr lang="et-EE" sz="2800" dirty="0" smtClean="0"/>
              <a:t>kogukulutused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22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9579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8448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t-EE" sz="2600" u="sng" smtClean="0"/>
              <a:t>Indikaatorid </a:t>
            </a:r>
            <a:r>
              <a:rPr lang="et-EE" sz="2600" u="sng" dirty="0"/>
              <a:t>(spetsiifilistele eesmärkidele)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/>
              <a:t>Ettevõtjate </a:t>
            </a:r>
            <a:r>
              <a:rPr lang="et-EE" sz="2600" dirty="0"/>
              <a:t>konkurentsivõime tõstmine, eelkõige läbi ühistel tegevustel põhinevate tegevuste </a:t>
            </a:r>
            <a:r>
              <a:rPr lang="et-EE" sz="2600" dirty="0" smtClean="0"/>
              <a:t>rakendamise</a:t>
            </a:r>
            <a:endParaRPr lang="et-EE" sz="2600" dirty="0"/>
          </a:p>
          <a:p>
            <a:pPr marL="0" indent="0">
              <a:buNone/>
            </a:pPr>
            <a:r>
              <a:rPr lang="et-EE" sz="2600" u="sng" dirty="0" smtClean="0"/>
              <a:t>Indikaatorid:</a:t>
            </a:r>
            <a:r>
              <a:rPr lang="et-EE" sz="2600" dirty="0" smtClean="0"/>
              <a:t> </a:t>
            </a:r>
            <a:r>
              <a:rPr lang="et-EE" sz="2600" dirty="0"/>
              <a:t>ettevõtlusele suunatud projektide arv ja investeeringu summa; ühisprojektide arv sh ka koostööprojektide arv ja investeeringu </a:t>
            </a:r>
            <a:r>
              <a:rPr lang="et-EE" sz="2600" dirty="0" smtClean="0"/>
              <a:t>summa.</a:t>
            </a:r>
            <a:endParaRPr lang="et-EE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/>
              <a:t>Sotsiaalse </a:t>
            </a:r>
            <a:r>
              <a:rPr lang="et-EE" sz="2600" dirty="0"/>
              <a:t>kaasatuse </a:t>
            </a:r>
            <a:r>
              <a:rPr lang="et-EE" sz="2600" dirty="0" smtClean="0"/>
              <a:t>edendamine</a:t>
            </a:r>
            <a:endParaRPr lang="et-EE" sz="2600" dirty="0"/>
          </a:p>
          <a:p>
            <a:pPr marL="0" indent="0">
              <a:buNone/>
            </a:pPr>
            <a:r>
              <a:rPr lang="et-EE" sz="2600" u="sng" dirty="0" smtClean="0"/>
              <a:t>Indikaatorid</a:t>
            </a:r>
            <a:r>
              <a:rPr lang="et-EE" sz="2600" dirty="0" smtClean="0"/>
              <a:t>: </a:t>
            </a:r>
            <a:r>
              <a:rPr lang="et-EE" sz="2600" dirty="0"/>
              <a:t>strateegia välja töötamises ja uuendamisel osalejate arv; tegevusgrupi liikmete arv 1000 elaniku </a:t>
            </a:r>
            <a:r>
              <a:rPr lang="et-EE" sz="2600" dirty="0" smtClean="0"/>
              <a:t>kohta.</a:t>
            </a:r>
            <a:endParaRPr lang="et-EE" sz="2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23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176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844824"/>
            <a:ext cx="7848872" cy="41148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/>
              <a:t>Piirkondlike </a:t>
            </a:r>
            <a:r>
              <a:rPr lang="et-EE" sz="2600" dirty="0"/>
              <a:t>eripärade parem </a:t>
            </a:r>
            <a:r>
              <a:rPr lang="et-EE" sz="2600" dirty="0" smtClean="0"/>
              <a:t>rakendamine</a:t>
            </a:r>
            <a:endParaRPr lang="et-EE" sz="2600" dirty="0"/>
          </a:p>
          <a:p>
            <a:pPr marL="0" indent="0">
              <a:buNone/>
            </a:pPr>
            <a:r>
              <a:rPr lang="et-EE" sz="2600" u="sng" dirty="0" smtClean="0"/>
              <a:t>Indikaatorid</a:t>
            </a:r>
            <a:r>
              <a:rPr lang="et-EE" sz="2600" dirty="0" smtClean="0"/>
              <a:t>: </a:t>
            </a:r>
            <a:r>
              <a:rPr lang="et-EE" sz="2600" dirty="0"/>
              <a:t>Projektide arv, mida tegevusgrupp peab piirkondlike eripärade paremale rakendamisele kaasa aitajaks ning investeeringu summa (Piirkondlikud eripärad on eelnevalt defineeritud strateegias); kohaliku toiduga seotud projektide arv ning investeeringu </a:t>
            </a:r>
            <a:r>
              <a:rPr lang="et-EE" sz="2600" dirty="0" smtClean="0"/>
              <a:t>summa.</a:t>
            </a:r>
            <a:endParaRPr lang="et-EE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/>
              <a:t>Uuenduslike </a:t>
            </a:r>
            <a:r>
              <a:rPr lang="et-EE" sz="2600" dirty="0"/>
              <a:t>lahenduste leidmise ja kasutuselevõtmise soodustamine sh kogukonnateenuste </a:t>
            </a:r>
            <a:r>
              <a:rPr lang="et-EE" sz="2600" dirty="0" smtClean="0"/>
              <a:t>arendamisel</a:t>
            </a:r>
            <a:endParaRPr lang="et-EE" sz="2600" dirty="0"/>
          </a:p>
          <a:p>
            <a:endParaRPr lang="et-EE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24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8443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1844824"/>
            <a:ext cx="7772400" cy="4114800"/>
          </a:xfrm>
        </p:spPr>
        <p:txBody>
          <a:bodyPr/>
          <a:lstStyle/>
          <a:p>
            <a:pPr marL="0" indent="0">
              <a:buNone/>
            </a:pPr>
            <a:r>
              <a:rPr lang="et-EE" sz="2600" u="sng" dirty="0" smtClean="0"/>
              <a:t>Indikaatorid</a:t>
            </a:r>
            <a:r>
              <a:rPr lang="et-EE" sz="2600" dirty="0" smtClean="0"/>
              <a:t>: </a:t>
            </a:r>
            <a:r>
              <a:rPr lang="et-EE" sz="2600" dirty="0"/>
              <a:t>Tegevusgruppide arv kelle meetmed on suunatud koostööle teaduasutustega (nii kõrg- kui kutseharidus), kogukonnateenuste projektide arv ja investeeringu </a:t>
            </a:r>
            <a:r>
              <a:rPr lang="et-EE" sz="2600" dirty="0" smtClean="0"/>
              <a:t>summa.</a:t>
            </a:r>
            <a:endParaRPr lang="et-EE" sz="2600" dirty="0"/>
          </a:p>
          <a:p>
            <a:pPr>
              <a:buFont typeface="Wingdings" panose="05000000000000000000" pitchFamily="2" charset="2"/>
              <a:buChar char="v"/>
            </a:pPr>
            <a:r>
              <a:rPr lang="et-EE" sz="2600" dirty="0" smtClean="0"/>
              <a:t>Kohaliku </a:t>
            </a:r>
            <a:r>
              <a:rPr lang="et-EE" sz="2600" dirty="0"/>
              <a:t>tasandi valitsemise parendamine läbi erinevate osapoolte </a:t>
            </a:r>
            <a:r>
              <a:rPr lang="et-EE" sz="2600" dirty="0" smtClean="0"/>
              <a:t>kaasamise</a:t>
            </a:r>
            <a:endParaRPr lang="et-EE" sz="2600" dirty="0"/>
          </a:p>
          <a:p>
            <a:pPr marL="0" indent="0">
              <a:buNone/>
            </a:pPr>
            <a:r>
              <a:rPr lang="et-EE" sz="2600" u="sng" dirty="0" smtClean="0"/>
              <a:t>Indikaatorid:</a:t>
            </a:r>
            <a:r>
              <a:rPr lang="et-EE" sz="2600" dirty="0" smtClean="0"/>
              <a:t> </a:t>
            </a:r>
            <a:r>
              <a:rPr lang="et-EE" sz="2600" dirty="0"/>
              <a:t>ühisprojektide arv sh ka koostööprojektid ning investeeringu summa, tegevusgrupi liikmete arv 1000 elaniku kohta; esmataotlejate arv</a:t>
            </a:r>
            <a:r>
              <a:rPr lang="et-EE" sz="2600" dirty="0" smtClean="0"/>
              <a:t>.</a:t>
            </a:r>
          </a:p>
          <a:p>
            <a:pPr marL="0" indent="0">
              <a:buNone/>
            </a:pPr>
            <a:endParaRPr lang="et-EE" sz="2400" dirty="0" smtClean="0"/>
          </a:p>
          <a:p>
            <a:pPr marL="0" indent="0">
              <a:buNone/>
            </a:pPr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25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3357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Hindamiskriteeriumitest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844824"/>
            <a:ext cx="8424936" cy="3870176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700" dirty="0" smtClean="0"/>
              <a:t>Kriteeriumid peaksid olema strateegias toodud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700" dirty="0" smtClean="0"/>
              <a:t>Hindamiskriteeriumid </a:t>
            </a:r>
            <a:r>
              <a:rPr lang="et-EE" sz="2700" dirty="0"/>
              <a:t>peaksid tulenema </a:t>
            </a:r>
            <a:r>
              <a:rPr lang="et-EE" sz="2700" dirty="0" smtClean="0"/>
              <a:t>eesmärkidest </a:t>
            </a:r>
            <a:r>
              <a:rPr lang="et-EE" sz="2700" dirty="0"/>
              <a:t>ning hindama suures osas (vähemalt pool koguhindest) taotluse sisu, tehniliste kriteeriumite osakaal võiks olla alla poole</a:t>
            </a:r>
            <a:r>
              <a:rPr lang="et-EE" sz="2700" dirty="0" smtClean="0"/>
              <a:t>. </a:t>
            </a:r>
            <a:r>
              <a:rPr lang="et-EE" sz="2700" u="sng" dirty="0" smtClean="0"/>
              <a:t>Sisukriteeriumite</a:t>
            </a:r>
            <a:r>
              <a:rPr lang="et-EE" sz="2700" dirty="0" smtClean="0"/>
              <a:t> </a:t>
            </a:r>
            <a:r>
              <a:rPr lang="et-EE" sz="2700" dirty="0"/>
              <a:t>hulka kuuluvad nt: vastavus strateegia või meetme eesmärkidele, mõju suurus, prioriteetsus, uuenduslikkus, sihtrühma kaasamine, koostöö </a:t>
            </a:r>
            <a:r>
              <a:rPr lang="et-EE" sz="2700" dirty="0" smtClean="0"/>
              <a:t>edendamine. </a:t>
            </a:r>
            <a:r>
              <a:rPr lang="et-EE" sz="2700" u="sng" dirty="0"/>
              <a:t>Tehniliste kriteeriumite</a:t>
            </a:r>
            <a:r>
              <a:rPr lang="et-EE" sz="2700" dirty="0"/>
              <a:t> hulka kuuluvad nt projekti ettevalmistuse üldine tase, taotleja kogemus ja võimekus, eesmärkide selgus, eelarve </a:t>
            </a:r>
            <a:r>
              <a:rPr lang="et-EE" sz="2700" dirty="0" smtClean="0"/>
              <a:t>põhjendatus.</a:t>
            </a:r>
            <a:endParaRPr lang="et-EE" sz="2700" dirty="0"/>
          </a:p>
        </p:txBody>
      </p:sp>
    </p:spTree>
    <p:extLst>
      <p:ext uri="{BB962C8B-B14F-4D97-AF65-F5344CB8AC3E}">
        <p14:creationId xmlns:p14="http://schemas.microsoft.com/office/powerpoint/2010/main" val="485444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Hindamiskriteeriume ei tohiks olla ülemäära palju (mitte enam kui 7).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Kriteeriumid võiksid olla kaalutud ning nende skaalad selgelt lahti </a:t>
            </a:r>
            <a:r>
              <a:rPr lang="et-EE" sz="2800" dirty="0" smtClean="0"/>
              <a:t>kirjutatud.</a:t>
            </a:r>
          </a:p>
        </p:txBody>
      </p:sp>
    </p:spTree>
    <p:extLst>
      <p:ext uri="{BB962C8B-B14F-4D97-AF65-F5344CB8AC3E}">
        <p14:creationId xmlns:p14="http://schemas.microsoft.com/office/powerpoint/2010/main" val="3269319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37981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Hindamiskriteeriumite selgus kätkeb endas erinevaid momente – sõnastuse </a:t>
            </a:r>
            <a:r>
              <a:rPr lang="et-EE" sz="2800" dirty="0" err="1"/>
              <a:t>üheseltmõistetavust</a:t>
            </a:r>
            <a:r>
              <a:rPr lang="et-EE" sz="2800" dirty="0"/>
              <a:t>, kriteeriumide üksteisest eristuvust ja pallskaalade astmete sisu lahtikirjutatust. </a:t>
            </a:r>
            <a:endParaRPr lang="et-EE" sz="28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Kriteeriumite </a:t>
            </a:r>
            <a:r>
              <a:rPr lang="et-EE" sz="2800" dirty="0"/>
              <a:t>selgus on tähtis eelkõige hindajate ja taotlejate jaoks, sest sellest sõltub hinnangute arusaadavus, võrreldavus ja põhjendatus</a:t>
            </a:r>
            <a:r>
              <a:rPr lang="et-EE" sz="2800" dirty="0" smtClean="0"/>
              <a:t>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4220918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Arvestades </a:t>
            </a:r>
            <a:r>
              <a:rPr lang="et-EE" sz="2800" dirty="0"/>
              <a:t>strateegiate suunitluse mitmekesisust on hindamiskriteeriumite selguse huvides kasulik neid </a:t>
            </a:r>
            <a:r>
              <a:rPr lang="et-EE" sz="2800" dirty="0" smtClean="0"/>
              <a:t>meetmete </a:t>
            </a:r>
            <a:r>
              <a:rPr lang="et-EE" sz="2800" dirty="0"/>
              <a:t>kaupa diferentseerida. See võimaldab sisse tuua selged </a:t>
            </a:r>
            <a:r>
              <a:rPr lang="et-EE" sz="2800" u="sng" dirty="0"/>
              <a:t>meetmepõhised eesmärgid </a:t>
            </a:r>
            <a:r>
              <a:rPr lang="et-EE" sz="2800" dirty="0"/>
              <a:t>ja </a:t>
            </a:r>
            <a:r>
              <a:rPr lang="et-EE" sz="2800" u="sng" dirty="0"/>
              <a:t>arvestada meetme sihtrühma </a:t>
            </a:r>
            <a:r>
              <a:rPr lang="et-EE" sz="2800" dirty="0"/>
              <a:t>(nt ettevõtjad, kogukonnad, noored) eripära ka tehniliste kriteeriumite formuleerimisel</a:t>
            </a:r>
            <a:r>
              <a:rPr lang="et-EE" sz="2800" dirty="0" smtClean="0"/>
              <a:t>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084694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90386" cy="48965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4481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16832"/>
            <a:ext cx="8424936" cy="3798168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Hindamiskorralduse </a:t>
            </a:r>
            <a:r>
              <a:rPr lang="et-EE" sz="2800" dirty="0"/>
              <a:t>puudustest peavad hindajad kõige märkimisväärsemaks kohatist </a:t>
            </a:r>
            <a:r>
              <a:rPr lang="et-EE" sz="2800" dirty="0" err="1"/>
              <a:t>lävendite</a:t>
            </a:r>
            <a:r>
              <a:rPr lang="et-EE" sz="2800" dirty="0"/>
              <a:t> puudumist projektide elutähtsate kriteeriumite osas (nn jah/ei kriteeriumid, nt projektide mittevastavuse puhul strateegiale ei kuulu projekt hindamisele). </a:t>
            </a:r>
            <a:r>
              <a:rPr lang="et-EE" sz="2800" dirty="0" err="1"/>
              <a:t>Lävendite</a:t>
            </a:r>
            <a:r>
              <a:rPr lang="et-EE" sz="2800" dirty="0"/>
              <a:t> kehtestamine hõlbustaks hindajate tööd ja võimaldaks otsesõnu motiveerida kinnitamata jätmise otsuseid</a:t>
            </a:r>
            <a:r>
              <a:rPr lang="et-EE" sz="2800" dirty="0" smtClean="0"/>
              <a:t>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13955512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Juhul kui strateegia eesmärgid on konkreetsed ja </a:t>
            </a:r>
            <a:r>
              <a:rPr lang="et-EE" sz="2800" dirty="0" smtClean="0"/>
              <a:t>mõõdetavad, siis seeläbi </a:t>
            </a:r>
            <a:r>
              <a:rPr lang="et-EE" sz="2800" dirty="0"/>
              <a:t>saab ka hindamiskriteeriumide abil mõõta nt seda, kas/kui palju antud projekt loob töökohti (või eeldusi nende tekkeks), kas/mil määral on projekt keskendunud piirkonna eripära </a:t>
            </a:r>
            <a:r>
              <a:rPr lang="et-EE" sz="2800"/>
              <a:t>rakendamisele </a:t>
            </a:r>
            <a:r>
              <a:rPr lang="et-EE" sz="2800" smtClean="0"/>
              <a:t>jne.</a:t>
            </a:r>
            <a:endParaRPr lang="et-EE" sz="2800" dirty="0"/>
          </a:p>
        </p:txBody>
      </p:sp>
    </p:spTree>
    <p:extLst>
      <p:ext uri="{BB962C8B-B14F-4D97-AF65-F5344CB8AC3E}">
        <p14:creationId xmlns:p14="http://schemas.microsoft.com/office/powerpoint/2010/main" val="3308575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48880"/>
            <a:ext cx="7772400" cy="3366120"/>
          </a:xfrm>
        </p:spPr>
        <p:txBody>
          <a:bodyPr/>
          <a:lstStyle/>
          <a:p>
            <a:pPr>
              <a:buFont typeface="Wingdings" panose="05000000000000000000" pitchFamily="2" charset="2"/>
              <a:buChar char="v"/>
            </a:pPr>
            <a:r>
              <a:rPr lang="et-EE" dirty="0" smtClean="0"/>
              <a:t>Strateegiate täpsem eesmärgistamine</a:t>
            </a:r>
          </a:p>
          <a:p>
            <a:pPr marL="0" indent="0">
              <a:buNone/>
            </a:pPr>
            <a:endParaRPr lang="et-EE" sz="1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t-EE" dirty="0" smtClean="0"/>
              <a:t>Põhjendatum </a:t>
            </a:r>
            <a:r>
              <a:rPr lang="et-EE" dirty="0"/>
              <a:t>mõõdikutega </a:t>
            </a:r>
            <a:r>
              <a:rPr lang="et-EE" dirty="0" smtClean="0"/>
              <a:t>sidumine </a:t>
            </a:r>
          </a:p>
          <a:p>
            <a:pPr marL="0" indent="0">
              <a:buNone/>
            </a:pPr>
            <a:endParaRPr lang="et-EE" sz="1000" dirty="0" smtClean="0"/>
          </a:p>
          <a:p>
            <a:pPr>
              <a:buFont typeface="Wingdings" panose="05000000000000000000" pitchFamily="2" charset="2"/>
              <a:buChar char="v"/>
            </a:pPr>
            <a:r>
              <a:rPr lang="et-EE" dirty="0" smtClean="0"/>
              <a:t>Seire parem korraldamine </a:t>
            </a:r>
            <a:endParaRPr lang="et-EE" dirty="0"/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3063178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t-EE" dirty="0" smtClean="0"/>
          </a:p>
          <a:p>
            <a:pPr marL="0" indent="0">
              <a:buNone/>
            </a:pPr>
            <a:endParaRPr lang="et-EE" dirty="0" smtClean="0"/>
          </a:p>
          <a:p>
            <a:pPr marL="0" indent="0" algn="ctr">
              <a:buNone/>
            </a:pPr>
            <a:r>
              <a:rPr lang="et-EE" sz="6600" dirty="0" smtClean="0"/>
              <a:t>leader@agri.ee</a:t>
            </a:r>
            <a:endParaRPr lang="et-EE" sz="6600" dirty="0"/>
          </a:p>
        </p:txBody>
      </p:sp>
    </p:spTree>
    <p:extLst>
      <p:ext uri="{BB962C8B-B14F-4D97-AF65-F5344CB8AC3E}">
        <p14:creationId xmlns:p14="http://schemas.microsoft.com/office/powerpoint/2010/main" val="4048322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4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260648"/>
            <a:ext cx="7772400" cy="835496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Struktuur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97688"/>
              </p:ext>
            </p:extLst>
          </p:nvPr>
        </p:nvGraphicFramePr>
        <p:xfrm>
          <a:off x="854601" y="1170774"/>
          <a:ext cx="7200800" cy="5054177"/>
        </p:xfrm>
        <a:graphic>
          <a:graphicData uri="http://schemas.openxmlformats.org/drawingml/2006/table">
            <a:tbl>
              <a:tblPr firstRow="1" bandRow="1">
                <a:tableStyleId>{3C2FFA5D-87B4-456A-9821-1D502468CF0F}</a:tableStyleId>
              </a:tblPr>
              <a:tblGrid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  <a:gridCol w="900100"/>
              </a:tblGrid>
              <a:tr h="988645">
                <a:tc gridSpan="8">
                  <a:txBody>
                    <a:bodyPr/>
                    <a:lstStyle/>
                    <a:p>
                      <a:pPr algn="ctr"/>
                      <a:r>
                        <a:rPr lang="et-EE" sz="3200" dirty="0" smtClean="0"/>
                        <a:t>Olukorra analüüs + SWOT</a:t>
                      </a:r>
                    </a:p>
                    <a:p>
                      <a:pPr algn="ctr"/>
                      <a:r>
                        <a:rPr lang="et-EE" sz="1600" dirty="0" smtClean="0"/>
                        <a:t>Kus me praegu oleme, milline on hetkeolukord?</a:t>
                      </a:r>
                      <a:endParaRPr lang="et-E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649240">
                <a:tc gridSpan="8">
                  <a:txBody>
                    <a:bodyPr/>
                    <a:lstStyle/>
                    <a:p>
                      <a:pPr algn="ctr"/>
                      <a:r>
                        <a:rPr lang="et-EE" sz="2800" dirty="0" smtClean="0"/>
                        <a:t>Visioon</a:t>
                      </a:r>
                    </a:p>
                    <a:p>
                      <a:pPr algn="ctr"/>
                      <a:r>
                        <a:rPr lang="et-EE" sz="1200" dirty="0" smtClean="0"/>
                        <a:t>Millised me tahame olla?</a:t>
                      </a:r>
                      <a:endParaRPr lang="et-EE" sz="12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 dirty="0"/>
                    </a:p>
                  </a:txBody>
                  <a:tcPr/>
                </a:tc>
              </a:tr>
              <a:tr h="572856">
                <a:tc gridSpan="4"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Prioriteet A</a:t>
                      </a:r>
                      <a:endParaRPr lang="et-E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>
                    <a:solidFill>
                      <a:schemeClr val="tx1">
                        <a:lumMod val="9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t-EE" sz="2400" dirty="0" smtClean="0"/>
                        <a:t>Prioriteet B</a:t>
                      </a:r>
                      <a:endParaRPr lang="et-EE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</a:tr>
              <a:tr h="264226">
                <a:tc gridSpan="8"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Mida me tahame saavutada?</a:t>
                      </a:r>
                      <a:endParaRPr lang="et-EE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sz="2400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  <a:tr h="496476">
                <a:tc gridSpan="2">
                  <a:txBody>
                    <a:bodyPr/>
                    <a:lstStyle/>
                    <a:p>
                      <a:pPr algn="ctr"/>
                      <a:r>
                        <a:rPr lang="et-EE" sz="2000" dirty="0" smtClean="0"/>
                        <a:t>Eesmärk A.1</a:t>
                      </a:r>
                      <a:endParaRPr lang="et-E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>
                    <a:solidFill>
                      <a:schemeClr val="tx1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t-EE" sz="2000" dirty="0" smtClean="0"/>
                        <a:t>Eesmärk A.2</a:t>
                      </a:r>
                      <a:endParaRPr lang="et-E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>
                    <a:solidFill>
                      <a:schemeClr val="tx1">
                        <a:lumMod val="9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t-EE" sz="2000" dirty="0" smtClean="0"/>
                        <a:t>Eesmärk</a:t>
                      </a:r>
                      <a:r>
                        <a:rPr lang="et-EE" sz="2000" baseline="0" dirty="0" smtClean="0"/>
                        <a:t> B.1</a:t>
                      </a:r>
                      <a:endParaRPr lang="et-E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t-EE" sz="2000" dirty="0" smtClean="0"/>
                        <a:t>Eesmärk B.2</a:t>
                      </a:r>
                      <a:endParaRPr lang="et-EE" sz="2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  <a:tr h="649240"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A.1.1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A.1.2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A.2.1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A.2.2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B.1.1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B.1.2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B.2.1</a:t>
                      </a:r>
                      <a:endParaRPr lang="et-E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t-EE" sz="1400" dirty="0" smtClean="0"/>
                        <a:t>Meede B.2.2</a:t>
                      </a:r>
                      <a:endParaRPr lang="et-EE" sz="1400" dirty="0"/>
                    </a:p>
                  </a:txBody>
                  <a:tcPr/>
                </a:tc>
              </a:tr>
              <a:tr h="554874">
                <a:tc gridSpan="8">
                  <a:txBody>
                    <a:bodyPr/>
                    <a:lstStyle/>
                    <a:p>
                      <a:pPr algn="ctr"/>
                      <a:r>
                        <a:rPr lang="et-EE" sz="1600" dirty="0" smtClean="0"/>
                        <a:t>                   Kuidas me seda saavutame? Milliseid</a:t>
                      </a:r>
                      <a:r>
                        <a:rPr lang="et-EE" sz="1600" baseline="0" dirty="0" smtClean="0"/>
                        <a:t> konkreetseid samme tuleb astuda, et soovitud olukorrani jõuda?</a:t>
                      </a:r>
                      <a:endParaRPr lang="et-EE" sz="16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t-EE" dirty="0"/>
                    </a:p>
                  </a:txBody>
                  <a:tcPr/>
                </a:tc>
              </a:tr>
              <a:tr h="464651">
                <a:tc gridSpan="8">
                  <a:txBody>
                    <a:bodyPr/>
                    <a:lstStyle/>
                    <a:p>
                      <a:pPr algn="ctr"/>
                      <a:r>
                        <a:rPr lang="et-EE" sz="2800" dirty="0" smtClean="0"/>
                        <a:t>Seire ja hindamine</a:t>
                      </a:r>
                    </a:p>
                    <a:p>
                      <a:pPr algn="ctr"/>
                      <a:r>
                        <a:rPr lang="et-EE" sz="1600" dirty="0" smtClean="0"/>
                        <a:t>Kuidas me mõõdame</a:t>
                      </a:r>
                      <a:r>
                        <a:rPr lang="et-EE" sz="1600" baseline="0" dirty="0" smtClean="0"/>
                        <a:t> tulemusteni jõudmist (kontroll)?</a:t>
                      </a:r>
                      <a:endParaRPr lang="et-EE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t-EE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Down Arrow 2"/>
          <p:cNvSpPr/>
          <p:nvPr/>
        </p:nvSpPr>
        <p:spPr bwMode="auto">
          <a:xfrm rot="18962914">
            <a:off x="3195375" y="2069204"/>
            <a:ext cx="562827" cy="500525"/>
          </a:xfrm>
          <a:prstGeom prst="downArrow">
            <a:avLst>
              <a:gd name="adj1" fmla="val 34425"/>
              <a:gd name="adj2" fmla="val 63473"/>
            </a:avLst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endParaRPr kumimoji="1" lang="et-EE" sz="26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Down Arrow 10"/>
          <p:cNvSpPr/>
          <p:nvPr/>
        </p:nvSpPr>
        <p:spPr bwMode="auto">
          <a:xfrm rot="3944550">
            <a:off x="3653811" y="2660223"/>
            <a:ext cx="398541" cy="798681"/>
          </a:xfrm>
          <a:prstGeom prst="downArrow">
            <a:avLst>
              <a:gd name="adj1" fmla="val 34425"/>
              <a:gd name="adj2" fmla="val 63473"/>
            </a:avLst>
          </a:prstGeom>
          <a:solidFill>
            <a:schemeClr val="accent4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endParaRPr kumimoji="1" lang="et-EE" sz="2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Down Arrow 11"/>
          <p:cNvSpPr/>
          <p:nvPr/>
        </p:nvSpPr>
        <p:spPr bwMode="auto">
          <a:xfrm rot="18086582">
            <a:off x="4786018" y="2691522"/>
            <a:ext cx="398541" cy="725159"/>
          </a:xfrm>
          <a:prstGeom prst="downArrow">
            <a:avLst>
              <a:gd name="adj1" fmla="val 34425"/>
              <a:gd name="adj2" fmla="val 6347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endParaRPr kumimoji="1" lang="et-EE" sz="2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Down Arrow 9"/>
          <p:cNvSpPr/>
          <p:nvPr/>
        </p:nvSpPr>
        <p:spPr bwMode="auto">
          <a:xfrm rot="2505392">
            <a:off x="5080470" y="2043446"/>
            <a:ext cx="562827" cy="500525"/>
          </a:xfrm>
          <a:prstGeom prst="downArrow">
            <a:avLst>
              <a:gd name="adj1" fmla="val 34425"/>
              <a:gd name="adj2" fmla="val 63473"/>
            </a:avLst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457200" marR="0" indent="-457200" algn="r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endParaRPr kumimoji="1" lang="et-EE" sz="2600" b="0" i="0" u="none" strike="noStrike" cap="none" normalizeH="0" baseline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5" name="Right Arrow 14"/>
          <p:cNvSpPr/>
          <p:nvPr/>
        </p:nvSpPr>
        <p:spPr bwMode="auto">
          <a:xfrm rot="19424274">
            <a:off x="7005" y="4691135"/>
            <a:ext cx="1477183" cy="1222989"/>
          </a:xfrm>
          <a:prstGeom prst="rightArrow">
            <a:avLst>
              <a:gd name="adj1" fmla="val 64688"/>
              <a:gd name="adj2" fmla="val 30942"/>
            </a:avLst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-4572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Meetmetega</a:t>
            </a:r>
            <a:r>
              <a:rPr kumimoji="1" lang="et-EE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koos</a:t>
            </a:r>
            <a:r>
              <a:rPr kumimoji="1" lang="et-EE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püstitatakse väljund-indikaatorid</a:t>
            </a:r>
          </a:p>
        </p:txBody>
      </p:sp>
      <p:sp>
        <p:nvSpPr>
          <p:cNvPr id="5" name="Right Arrow 4"/>
          <p:cNvSpPr/>
          <p:nvPr/>
        </p:nvSpPr>
        <p:spPr bwMode="auto">
          <a:xfrm rot="1535434">
            <a:off x="-10338" y="2801756"/>
            <a:ext cx="1699564" cy="1222989"/>
          </a:xfrm>
          <a:prstGeom prst="rightArrow">
            <a:avLst>
              <a:gd name="adj1" fmla="val 76476"/>
              <a:gd name="adj2" fmla="val 30942"/>
            </a:avLst>
          </a:prstGeom>
          <a:solidFill>
            <a:srgbClr val="FFFF00"/>
          </a:solidFill>
          <a:ln w="952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-4572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Eesmärkidega koos</a:t>
            </a:r>
            <a:r>
              <a:rPr kumimoji="1" lang="et-EE" sz="1200" b="0" i="0" u="none" strike="noStrike" cap="none" normalizeH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püstitatakse ka tulemusnäitajad ehk tulemusindikaatorid</a:t>
            </a:r>
          </a:p>
        </p:txBody>
      </p:sp>
      <p:sp>
        <p:nvSpPr>
          <p:cNvPr id="13" name="Left Arrow 12"/>
          <p:cNvSpPr/>
          <p:nvPr/>
        </p:nvSpPr>
        <p:spPr bwMode="auto">
          <a:xfrm rot="19887932">
            <a:off x="7446781" y="2102550"/>
            <a:ext cx="1461773" cy="1131858"/>
          </a:xfrm>
          <a:prstGeom prst="leftArrow">
            <a:avLst>
              <a:gd name="adj1" fmla="val 50000"/>
              <a:gd name="adj2" fmla="val 26622"/>
            </a:avLst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R="0" indent="-457200" defTabSz="914400" rtl="0" eaLnBrk="0" fontAlgn="base" latinLnBrk="0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 charset="0"/>
              <a:buNone/>
              <a:tabLst/>
            </a:pPr>
            <a:r>
              <a:rPr kumimoji="1" lang="et-EE" sz="1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</a:rPr>
              <a:t>Prioriteetidega koos püstitatakse mõjuindikaatorid</a:t>
            </a:r>
            <a:endParaRPr kumimoji="1" lang="et-EE" sz="14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19" name="Straight Connector 18"/>
          <p:cNvCxnSpPr/>
          <p:nvPr/>
        </p:nvCxnSpPr>
        <p:spPr bwMode="auto">
          <a:xfrm>
            <a:off x="7597906" y="2183311"/>
            <a:ext cx="1159522" cy="1022841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Straight Connector 25"/>
          <p:cNvCxnSpPr/>
          <p:nvPr/>
        </p:nvCxnSpPr>
        <p:spPr bwMode="auto">
          <a:xfrm flipV="1">
            <a:off x="7598228" y="2156612"/>
            <a:ext cx="1159200" cy="102240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311532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5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Visioon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44824"/>
            <a:ext cx="7772400" cy="4176464"/>
          </a:xfrm>
        </p:spPr>
        <p:txBody>
          <a:bodyPr/>
          <a:lstStyle/>
          <a:p>
            <a:pPr>
              <a:buSzPct val="8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Ambitsioonikas</a:t>
            </a:r>
            <a:r>
              <a:rPr lang="et-EE" sz="2400" dirty="0">
                <a:effectLst/>
              </a:rPr>
              <a:t>, piirkonnaspetsiifiline, fokusseeritud ja ajas määratletud soovitava tulemuse konkreetne kirjeldus (avaldus).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400" dirty="0">
                <a:effectLst/>
              </a:rPr>
              <a:t>Pikkus ei ole </a:t>
            </a:r>
            <a:r>
              <a:rPr lang="et-EE" sz="2400" dirty="0" smtClean="0">
                <a:effectLst/>
              </a:rPr>
              <a:t>piiratud, </a:t>
            </a:r>
            <a:r>
              <a:rPr lang="et-EE" sz="2400" dirty="0">
                <a:effectLst/>
              </a:rPr>
              <a:t>aga mida lühemalt suudetakse visioon formuleerida seda parem</a:t>
            </a:r>
            <a:r>
              <a:rPr lang="et-EE" sz="2400" dirty="0" smtClean="0">
                <a:effectLst/>
              </a:rPr>
              <a:t>. Võiks reeglina koosneda </a:t>
            </a:r>
            <a:r>
              <a:rPr lang="et-EE" sz="2400" dirty="0">
                <a:effectLst/>
              </a:rPr>
              <a:t>ühest lausest, kus olulisemad märksõnad on eraldi lahti </a:t>
            </a:r>
            <a:r>
              <a:rPr lang="et-EE" sz="2400" dirty="0" smtClean="0">
                <a:effectLst/>
              </a:rPr>
              <a:t>kirjutatud.</a:t>
            </a:r>
            <a:endParaRPr lang="et-EE" sz="2400" dirty="0">
              <a:effectLst/>
            </a:endParaRP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Defineerib ideaali, mille poole püüeldakse.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Pilt tulevikust teatud ajavahemiku pärast, mitte tänane reaalsus.</a:t>
            </a:r>
          </a:p>
        </p:txBody>
      </p:sp>
    </p:spTree>
    <p:extLst>
      <p:ext uri="{BB962C8B-B14F-4D97-AF65-F5344CB8AC3E}">
        <p14:creationId xmlns:p14="http://schemas.microsoft.com/office/powerpoint/2010/main" val="4033127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Visioon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800" dirty="0"/>
              <a:t>Võimalik teha kahel erineval moel: </a:t>
            </a:r>
          </a:p>
          <a:p>
            <a:pPr marL="0" indent="0">
              <a:buNone/>
              <a:defRPr/>
            </a:pPr>
            <a:r>
              <a:rPr lang="et-EE" sz="2800" dirty="0"/>
              <a:t>- kellegi poolt valitakse välja sobiv, parim või integreeritakse mitmest üks</a:t>
            </a:r>
          </a:p>
          <a:p>
            <a:pPr marL="0" indent="0">
              <a:buNone/>
              <a:defRPr/>
            </a:pPr>
            <a:r>
              <a:rPr lang="et-EE" sz="2800" dirty="0"/>
              <a:t>- kasutatakse rühmatööd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et-EE" sz="2800" dirty="0"/>
              <a:t>Näiteks Põllumajandusministeeriumi valitsemisala visioon: </a:t>
            </a:r>
            <a:r>
              <a:rPr lang="et-EE" sz="2800" i="1" dirty="0"/>
              <a:t>Eestis on elujõuline konkurentsivõimelise põllu- ja kalamajandusega maapiirkond, mis tagab ohutu toidu ja tarbijate rahuolu.</a:t>
            </a:r>
          </a:p>
          <a:p>
            <a:endParaRPr lang="et-EE" dirty="0"/>
          </a:p>
        </p:txBody>
      </p:sp>
    </p:spTree>
    <p:extLst>
      <p:ext uri="{BB962C8B-B14F-4D97-AF65-F5344CB8AC3E}">
        <p14:creationId xmlns:p14="http://schemas.microsoft.com/office/powerpoint/2010/main" val="2554704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Visioon</a:t>
            </a:r>
            <a:endParaRPr lang="et-E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t-EE" sz="2800" u="sng" dirty="0" smtClean="0"/>
              <a:t>Soovitused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/>
              <a:t>Uue perioodi strateegiate koostamisel võiks </a:t>
            </a:r>
            <a:r>
              <a:rPr lang="et-EE" sz="2800" dirty="0" smtClean="0"/>
              <a:t>tegevusgrupid püüda </a:t>
            </a:r>
            <a:r>
              <a:rPr lang="et-EE" sz="2800" dirty="0"/>
              <a:t>konkreetsemate ja piirkonnaspetsiifilisemate visioonide määratlemist, mis oleksid seejuures selgelt seostatud strateegia </a:t>
            </a:r>
            <a:r>
              <a:rPr lang="et-EE" sz="2800" dirty="0" smtClean="0"/>
              <a:t>eesmärkide/prioriteetide ning </a:t>
            </a:r>
            <a:r>
              <a:rPr lang="et-EE" sz="2800" dirty="0"/>
              <a:t>meetmetega.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t-EE" sz="2800" dirty="0" smtClean="0"/>
              <a:t>Visioonid ei peaks olema „</a:t>
            </a:r>
            <a:r>
              <a:rPr lang="et-EE" sz="2800" dirty="0"/>
              <a:t>liiga suured</a:t>
            </a:r>
            <a:r>
              <a:rPr lang="et-EE" sz="2800" dirty="0" smtClean="0"/>
              <a:t>“. (Mida on võimlaik </a:t>
            </a:r>
            <a:r>
              <a:rPr lang="et-EE" sz="2800" dirty="0" err="1" smtClean="0"/>
              <a:t>Leaderi</a:t>
            </a:r>
            <a:r>
              <a:rPr lang="et-EE" sz="2800" dirty="0" smtClean="0"/>
              <a:t> kaudu ära teha ja mida ei ole?)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150FD63-9078-4D5C-9F42-A97A35412FEB}" type="slidenum">
              <a:rPr lang="en-US" smtClean="0">
                <a:solidFill>
                  <a:srgbClr val="CCECFF"/>
                </a:solidFill>
              </a:rPr>
              <a:pPr>
                <a:defRPr/>
              </a:pPr>
              <a:t>7</a:t>
            </a:fld>
            <a:endParaRPr lang="en-US">
              <a:solidFill>
                <a:srgbClr val="CCEC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7587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8</a:t>
            </a:fld>
            <a:endParaRPr kumimoji="0" lang="en-US" altLang="et-EE" sz="1400" dirty="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Prioriteet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00808"/>
            <a:ext cx="7772400" cy="439519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On kestvam, kui eesmärk.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/>
              <a:t>On kirjeldus seisundist, milleni tahetakse jõuda.</a:t>
            </a:r>
            <a:endParaRPr lang="et-EE" sz="2400" dirty="0" smtClean="0">
              <a:effectLst/>
            </a:endParaRP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Üldisem</a:t>
            </a:r>
            <a:r>
              <a:rPr lang="et-EE" sz="2400" dirty="0">
                <a:effectLst/>
              </a:rPr>
              <a:t>, kui </a:t>
            </a:r>
            <a:r>
              <a:rPr lang="et-EE" sz="2400" dirty="0" smtClean="0">
                <a:effectLst/>
              </a:rPr>
              <a:t>eesmärk.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Miski esmatähtis, millega tuleb arvestada eesmärke püstitades ja tegevusi kavandades.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Võib olla mitu, kuid mitte liiga palju (näiteks kuni 2).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Tuleb olukorra analüüsist ning toetab visiooni.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Prioriteedi täitmist saab mõõta eesmärkide indikaatorite kaudu.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000" dirty="0" smtClean="0"/>
              <a:t>Näiteks: Soodne piirkond ettevõtluse arenguks; arenenud teenused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endParaRPr lang="et-EE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7600342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1pPr>
            <a:lvl2pPr marL="742950" indent="-28575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2pPr>
            <a:lvl3pPr marL="11430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3pPr>
            <a:lvl4pPr marL="16002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4pPr>
            <a:lvl5pPr marL="2057400" indent="-228600" algn="r" eaLnBrk="0" hangingPunct="0">
              <a:lnSpc>
                <a:spcPct val="90000"/>
              </a:lnSpc>
              <a:spcBef>
                <a:spcPct val="20000"/>
              </a:spcBef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75000"/>
              <a:buFont typeface="Monotype Sorts"/>
              <a:defRPr kumimoji="1" sz="2600">
                <a:solidFill>
                  <a:srgbClr val="000000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100000"/>
              </a:lnSpc>
              <a:spcBef>
                <a:spcPct val="50000"/>
              </a:spcBef>
              <a:buClrTx/>
              <a:buSzTx/>
              <a:buFontTx/>
              <a:buNone/>
            </a:pPr>
            <a:fld id="{167C866E-DD87-4822-8909-2AD88CB4C582}" type="slidenum">
              <a:rPr kumimoji="0" lang="en-US" altLang="et-EE" sz="1400" smtClean="0">
                <a:solidFill>
                  <a:srgbClr val="CCECFF"/>
                </a:solidFill>
              </a:rPr>
              <a:pPr>
                <a:lnSpc>
                  <a:spcPct val="100000"/>
                </a:lnSpc>
                <a:spcBef>
                  <a:spcPct val="50000"/>
                </a:spcBef>
                <a:buClrTx/>
                <a:buSzTx/>
                <a:buFontTx/>
                <a:buNone/>
              </a:pPr>
              <a:t>9</a:t>
            </a:fld>
            <a:endParaRPr kumimoji="0" lang="en-US" altLang="et-EE" sz="1400" smtClean="0">
              <a:solidFill>
                <a:srgbClr val="CCECFF"/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7772400" cy="114300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et-EE" altLang="et-EE" dirty="0" smtClean="0">
                <a:solidFill>
                  <a:schemeClr val="tx1">
                    <a:lumMod val="50000"/>
                  </a:schemeClr>
                </a:solidFill>
                <a:effectLst/>
                <a:latin typeface="Times New Roman" pitchFamily="18" charset="0"/>
              </a:rPr>
              <a:t>Eesmärgid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73238"/>
            <a:ext cx="7772400" cy="4322762"/>
          </a:xfrm>
        </p:spPr>
        <p:txBody>
          <a:bodyPr/>
          <a:lstStyle/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Kirjeldus seisundist, milleni tahetakse jõuda.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On konkreetsemad kui prioriteedid.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Tulenevad prioriteetidest ja SWOTist.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Üks eesmärk võib toetada mitut prioriteeti.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Eesmärk peaks olema seatud natuke kõrgemale, kui reaalselt võimalik.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Ei tohiks olla liiga palju (liiga kitsad).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400" dirty="0" smtClean="0">
                <a:effectLst/>
              </a:rPr>
              <a:t>Tuleb sõnastada nii, et nende täitmist oleks võimalik mõõta.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r>
              <a:rPr lang="et-EE" sz="2000" dirty="0"/>
              <a:t>Näiteks: Soodne piirkond </a:t>
            </a:r>
            <a:r>
              <a:rPr lang="et-EE" sz="2000" dirty="0" smtClean="0"/>
              <a:t>väikeettevõtluse </a:t>
            </a:r>
            <a:r>
              <a:rPr lang="et-EE" sz="2000" dirty="0"/>
              <a:t>arenguks</a:t>
            </a:r>
            <a:r>
              <a:rPr lang="et-EE" sz="2000"/>
              <a:t>; </a:t>
            </a:r>
            <a:r>
              <a:rPr lang="et-EE" sz="2000" smtClean="0"/>
              <a:t>arenenud </a:t>
            </a:r>
            <a:r>
              <a:rPr lang="et-EE" sz="2000" dirty="0" smtClean="0"/>
              <a:t>kogukonna </a:t>
            </a:r>
            <a:r>
              <a:rPr lang="et-EE" sz="2000" dirty="0"/>
              <a:t>teenused</a:t>
            </a:r>
          </a:p>
          <a:p>
            <a:pPr>
              <a:buSzPct val="100000"/>
              <a:buFont typeface="Wingdings" panose="05000000000000000000" pitchFamily="2" charset="2"/>
              <a:buChar char="v"/>
              <a:defRPr/>
            </a:pPr>
            <a:endParaRPr lang="et-EE" sz="2400" dirty="0" smtClean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642280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4nov2013-strateegiale-soovitused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14nov2013-strateegiale-soovitused</Template>
  <TotalTime>847</TotalTime>
  <Words>1599</Words>
  <Application>Microsoft Office PowerPoint</Application>
  <PresentationFormat>On-screen Show (4:3)</PresentationFormat>
  <Paragraphs>196</Paragraphs>
  <Slides>33</Slides>
  <Notes>11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5" baseType="lpstr">
      <vt:lpstr>14nov2013-strateegiale-soovitused</vt:lpstr>
      <vt:lpstr>Bitmap Image</vt:lpstr>
      <vt:lpstr>Strateegiate koostamise konsultatsioonid</vt:lpstr>
      <vt:lpstr>Ettepanekud rakendusasutusele ja rakendusüksusele</vt:lpstr>
      <vt:lpstr>PowerPoint Presentation</vt:lpstr>
      <vt:lpstr>Struktuur</vt:lpstr>
      <vt:lpstr>Visioon</vt:lpstr>
      <vt:lpstr>Visioon</vt:lpstr>
      <vt:lpstr>Visioon</vt:lpstr>
      <vt:lpstr>Prioriteet</vt:lpstr>
      <vt:lpstr>Eesmärgid</vt:lpstr>
      <vt:lpstr>Eesmärgid</vt:lpstr>
      <vt:lpstr>Eesmärgid</vt:lpstr>
      <vt:lpstr>Indikaator</vt:lpstr>
      <vt:lpstr>Indikaatorite rühmitus</vt:lpstr>
      <vt:lpstr>Indikaatorite rühmitus</vt:lpstr>
      <vt:lpstr>Indikaatorite rühmitus</vt:lpstr>
      <vt:lpstr>Indikaatorite rühmitus</vt:lpstr>
      <vt:lpstr>Indikaatorite loomine</vt:lpstr>
      <vt:lpstr>Indikaatorite loomine</vt:lpstr>
      <vt:lpstr>Indikaatori sihttase</vt:lpstr>
      <vt:lpstr>Indikaatori sihttase</vt:lpstr>
      <vt:lpstr>PowerPoint Presentation</vt:lpstr>
      <vt:lpstr>Leaderi indikaatorid (MAKis)</vt:lpstr>
      <vt:lpstr>PowerPoint Presentation</vt:lpstr>
      <vt:lpstr>PowerPoint Presentation</vt:lpstr>
      <vt:lpstr>PowerPoint Presentation</vt:lpstr>
      <vt:lpstr>Hindamiskriteeriumitest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Põllumajandusministeerium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Vivia Aunapuu-Lents</dc:creator>
  <cp:lastModifiedBy>Tanel Tang</cp:lastModifiedBy>
  <cp:revision>79</cp:revision>
  <dcterms:created xsi:type="dcterms:W3CDTF">2013-11-07T11:37:23Z</dcterms:created>
  <dcterms:modified xsi:type="dcterms:W3CDTF">2013-11-25T13:18:19Z</dcterms:modified>
</cp:coreProperties>
</file>